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256" r:id="rId2"/>
    <p:sldId id="277" r:id="rId3"/>
    <p:sldId id="279" r:id="rId4"/>
    <p:sldId id="295" r:id="rId5"/>
    <p:sldId id="297" r:id="rId6"/>
    <p:sldId id="312" r:id="rId7"/>
    <p:sldId id="313" r:id="rId8"/>
    <p:sldId id="298" r:id="rId9"/>
    <p:sldId id="282" r:id="rId10"/>
    <p:sldId id="299" r:id="rId11"/>
    <p:sldId id="300" r:id="rId12"/>
    <p:sldId id="283" r:id="rId13"/>
    <p:sldId id="301" r:id="rId14"/>
    <p:sldId id="302" r:id="rId15"/>
    <p:sldId id="303" r:id="rId16"/>
    <p:sldId id="304" r:id="rId17"/>
    <p:sldId id="285" r:id="rId18"/>
    <p:sldId id="314" r:id="rId19"/>
    <p:sldId id="315" r:id="rId20"/>
    <p:sldId id="287" r:id="rId21"/>
    <p:sldId id="292" r:id="rId22"/>
    <p:sldId id="324" r:id="rId23"/>
    <p:sldId id="293" r:id="rId24"/>
    <p:sldId id="294" r:id="rId25"/>
    <p:sldId id="288" r:id="rId26"/>
    <p:sldId id="311" r:id="rId27"/>
    <p:sldId id="322" r:id="rId28"/>
    <p:sldId id="323" r:id="rId29"/>
    <p:sldId id="310" r:id="rId30"/>
    <p:sldId id="296" r:id="rId31"/>
    <p:sldId id="317" r:id="rId32"/>
    <p:sldId id="319" r:id="rId33"/>
    <p:sldId id="320" r:id="rId34"/>
    <p:sldId id="305" r:id="rId35"/>
    <p:sldId id="291" r:id="rId36"/>
    <p:sldId id="318" r:id="rId37"/>
    <p:sldId id="309" r:id="rId38"/>
    <p:sldId id="290" r:id="rId39"/>
    <p:sldId id="306" r:id="rId40"/>
    <p:sldId id="307" r:id="rId41"/>
    <p:sldId id="321" r:id="rId42"/>
    <p:sldId id="308" r:id="rId43"/>
    <p:sldId id="286" r:id="rId44"/>
    <p:sldId id="281" r:id="rId4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EDF9FD"/>
    <a:srgbClr val="35C9C2"/>
    <a:srgbClr val="996600"/>
    <a:srgbClr val="2B16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 autoAdjust="0"/>
  </p:normalViewPr>
  <p:slideViewPr>
    <p:cSldViewPr>
      <p:cViewPr varScale="1">
        <p:scale>
          <a:sx n="71" d="100"/>
          <a:sy n="71" d="100"/>
        </p:scale>
        <p:origin x="129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19BEC2-9E3C-4711-8C5A-7C6E9CBA1F65}" type="datetimeFigureOut">
              <a:rPr lang="en-US" smtClean="0"/>
              <a:t>02/22/2017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6F88F4-D818-4304-9ECA-AD8F57BDD5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9893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8828F-8E2A-4BC1-9C8F-028E5996C3E1}" type="datetimeFigureOut">
              <a:rPr lang="en-US" smtClean="0"/>
              <a:t>02/22/2017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D41301-6463-4C4E-90D8-ABC42BC65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552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D41301-6463-4C4E-90D8-ABC42BC659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637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D41301-6463-4C4E-90D8-ABC42BC659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2922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D41301-6463-4C4E-90D8-ABC42BC6590A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456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0" name="Freeform 18"/>
          <p:cNvSpPr>
            <a:spLocks/>
          </p:cNvSpPr>
          <p:nvPr/>
        </p:nvSpPr>
        <p:spPr bwMode="gray">
          <a:xfrm>
            <a:off x="25400" y="3784600"/>
            <a:ext cx="9118600" cy="2928938"/>
          </a:xfrm>
          <a:custGeom>
            <a:avLst/>
            <a:gdLst>
              <a:gd name="T0" fmla="*/ 0 w 5776"/>
              <a:gd name="T1" fmla="*/ 1845 h 1845"/>
              <a:gd name="T2" fmla="*/ 0 w 5776"/>
              <a:gd name="T3" fmla="*/ 1336 h 1845"/>
              <a:gd name="T4" fmla="*/ 3664 w 5776"/>
              <a:gd name="T5" fmla="*/ 1456 h 1845"/>
              <a:gd name="T6" fmla="*/ 5776 w 5776"/>
              <a:gd name="T7" fmla="*/ 0 h 1845"/>
              <a:gd name="T8" fmla="*/ 5752 w 5776"/>
              <a:gd name="T9" fmla="*/ 1845 h 1845"/>
              <a:gd name="T10" fmla="*/ 0 w 5776"/>
              <a:gd name="T11" fmla="*/ 1845 h 18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76" h="1845">
                <a:moveTo>
                  <a:pt x="0" y="1845"/>
                </a:moveTo>
                <a:lnTo>
                  <a:pt x="0" y="1336"/>
                </a:lnTo>
                <a:cubicBezTo>
                  <a:pt x="1039" y="1531"/>
                  <a:pt x="2448" y="1744"/>
                  <a:pt x="3664" y="1456"/>
                </a:cubicBezTo>
                <a:cubicBezTo>
                  <a:pt x="4880" y="1168"/>
                  <a:pt x="5624" y="520"/>
                  <a:pt x="5776" y="0"/>
                </a:cubicBezTo>
                <a:lnTo>
                  <a:pt x="5752" y="1845"/>
                </a:lnTo>
                <a:lnTo>
                  <a:pt x="0" y="18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4" name="Freeform 22"/>
          <p:cNvSpPr>
            <a:spLocks/>
          </p:cNvSpPr>
          <p:nvPr/>
        </p:nvSpPr>
        <p:spPr bwMode="gray">
          <a:xfrm>
            <a:off x="0" y="4076700"/>
            <a:ext cx="5435600" cy="2349500"/>
          </a:xfrm>
          <a:custGeom>
            <a:avLst/>
            <a:gdLst>
              <a:gd name="T0" fmla="*/ 3048 w 3048"/>
              <a:gd name="T1" fmla="*/ 1335 h 1424"/>
              <a:gd name="T2" fmla="*/ 1440 w 3048"/>
              <a:gd name="T3" fmla="*/ 1099 h 1424"/>
              <a:gd name="T4" fmla="*/ 0 w 3048"/>
              <a:gd name="T5" fmla="*/ 0 h 1424"/>
              <a:gd name="T6" fmla="*/ 0 w 3048"/>
              <a:gd name="T7" fmla="*/ 1424 h 1424"/>
              <a:gd name="T8" fmla="*/ 3048 w 3048"/>
              <a:gd name="T9" fmla="*/ 1335 h 1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48" h="1424">
                <a:moveTo>
                  <a:pt x="3048" y="1335"/>
                </a:moveTo>
                <a:cubicBezTo>
                  <a:pt x="3048" y="1335"/>
                  <a:pt x="2352" y="1424"/>
                  <a:pt x="1440" y="1099"/>
                </a:cubicBezTo>
                <a:cubicBezTo>
                  <a:pt x="528" y="773"/>
                  <a:pt x="8" y="41"/>
                  <a:pt x="0" y="0"/>
                </a:cubicBezTo>
                <a:lnTo>
                  <a:pt x="0" y="1424"/>
                </a:lnTo>
                <a:lnTo>
                  <a:pt x="3048" y="13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1" name="Freeform 19"/>
          <p:cNvSpPr>
            <a:spLocks/>
          </p:cNvSpPr>
          <p:nvPr/>
        </p:nvSpPr>
        <p:spPr bwMode="gray">
          <a:xfrm>
            <a:off x="0" y="5105400"/>
            <a:ext cx="9169400" cy="1766888"/>
          </a:xfrm>
          <a:custGeom>
            <a:avLst/>
            <a:gdLst>
              <a:gd name="T0" fmla="*/ 0 w 5776"/>
              <a:gd name="T1" fmla="*/ 1560 h 1560"/>
              <a:gd name="T2" fmla="*/ 0 w 5776"/>
              <a:gd name="T3" fmla="*/ 928 h 1560"/>
              <a:gd name="T4" fmla="*/ 4200 w 5776"/>
              <a:gd name="T5" fmla="*/ 984 h 1560"/>
              <a:gd name="T6" fmla="*/ 5768 w 5776"/>
              <a:gd name="T7" fmla="*/ 0 h 1560"/>
              <a:gd name="T8" fmla="*/ 5760 w 5776"/>
              <a:gd name="T9" fmla="*/ 1560 h 1560"/>
              <a:gd name="T10" fmla="*/ 0 w 5776"/>
              <a:gd name="T11" fmla="*/ 1560 h 1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76" h="1560">
                <a:moveTo>
                  <a:pt x="0" y="1560"/>
                </a:moveTo>
                <a:lnTo>
                  <a:pt x="0" y="928"/>
                </a:lnTo>
                <a:cubicBezTo>
                  <a:pt x="1040" y="1114"/>
                  <a:pt x="3064" y="1370"/>
                  <a:pt x="4200" y="984"/>
                </a:cubicBezTo>
                <a:cubicBezTo>
                  <a:pt x="5336" y="599"/>
                  <a:pt x="5776" y="24"/>
                  <a:pt x="5768" y="0"/>
                </a:cubicBezTo>
                <a:lnTo>
                  <a:pt x="5760" y="1560"/>
                </a:lnTo>
                <a:lnTo>
                  <a:pt x="0" y="1560"/>
                </a:lnTo>
                <a:close/>
              </a:path>
            </a:pathLst>
          </a:custGeom>
          <a:gradFill rotWithShape="1">
            <a:gsLst>
              <a:gs pos="0">
                <a:srgbClr val="00B0F0"/>
              </a:gs>
              <a:gs pos="100000">
                <a:srgbClr val="00B050"/>
              </a:gs>
              <a:gs pos="52000">
                <a:schemeClr val="accent5">
                  <a:lumMod val="50000"/>
                </a:schemeClr>
              </a:gs>
            </a:gsLst>
            <a:lin ang="0" scaled="1"/>
          </a:gradFill>
          <a:ln>
            <a:noFill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600200" y="4724400"/>
            <a:ext cx="6172200" cy="3810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2400" b="0">
                <a:solidFill>
                  <a:srgbClr val="2B166E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553200"/>
            <a:ext cx="2133600" cy="1682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53200"/>
            <a:ext cx="2895600" cy="168275"/>
          </a:xfrm>
          <a:prstGeom prst="rect">
            <a:avLst/>
          </a:prstGeom>
        </p:spPr>
        <p:txBody>
          <a:bodyPr/>
          <a:lstStyle>
            <a:lvl1pPr algn="ctr">
              <a:defRPr sz="1200" b="0">
                <a:latin typeface="Arial" panose="020B0604020202020204" pitchFamily="34" charset="0"/>
              </a:defRPr>
            </a:lvl1pPr>
          </a:lstStyle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553200"/>
            <a:ext cx="2133600" cy="168275"/>
          </a:xfrm>
        </p:spPr>
        <p:txBody>
          <a:bodyPr/>
          <a:lstStyle>
            <a:lvl1pPr>
              <a:defRPr sz="1200"/>
            </a:lvl1pPr>
          </a:lstStyle>
          <a:p>
            <a:fld id="{C5BAC2B8-D350-4AFF-947E-A2D5391CBBB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1331913" y="1905000"/>
            <a:ext cx="6707187" cy="1074738"/>
          </a:xfrm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tx1"/>
                    </a:gs>
                    <a:gs pos="50000">
                      <a:schemeClr val="hlink"/>
                    </a:gs>
                    <a:gs pos="100000">
                      <a:schemeClr val="tx1"/>
                    </a:gs>
                  </a:gsLst>
                  <a:lin ang="0" scaled="1"/>
                </a:gradFill>
              </a14:hiddenFill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en-US" altLang="ko-KR" noProof="0" smtClean="0"/>
              <a:t>Click to edit Master title style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>
                <a:solidFill>
                  <a:srgbClr val="0070C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7772400" cy="3206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Chương 1: Các điều khiển cơ bản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29600" y="6510338"/>
            <a:ext cx="457200" cy="34766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ADE7463-72C5-4BA8-A225-D879E7466B4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0712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999CD6-9361-4D3B-A275-BFA1CEC9A36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8893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5248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5248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F5C854-4260-48B3-AD5D-464603F4AFE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745966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5C7278-C9A2-476F-8F7D-4969EBE9546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329458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7468B-385C-4FDC-8038-07A2F61E3A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981990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D8FE84-CAF5-441E-8094-09E639BB7A1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611644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C62F0B-CE21-42CC-9277-C1E14C8EFB8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889660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92C19F-69A3-486D-95A7-49B306E6CC4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465771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60C56-63E0-4DF5-ABB5-ABE22DD8851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732928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0813"/>
            <a:ext cx="2057400" cy="59975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0813"/>
            <a:ext cx="6019800" cy="59975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2741D-47E2-4D7D-BE4C-40CDD9F2DE7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5865"/>
      </p:ext>
    </p:extLst>
  </p:cSld>
  <p:clrMapOvr>
    <a:masterClrMapping/>
  </p:clrMapOvr>
  <p:transition spd="med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0813"/>
            <a:ext cx="82296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900113"/>
            <a:ext cx="8229600" cy="52482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76600" y="65373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4315746A-A7C3-4688-AD1A-2F647EC0D50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513886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Freeform 15"/>
          <p:cNvSpPr>
            <a:spLocks/>
          </p:cNvSpPr>
          <p:nvPr/>
        </p:nvSpPr>
        <p:spPr bwMode="gray">
          <a:xfrm>
            <a:off x="0" y="5445125"/>
            <a:ext cx="9144000" cy="1414463"/>
          </a:xfrm>
          <a:custGeom>
            <a:avLst/>
            <a:gdLst>
              <a:gd name="T0" fmla="*/ 5760 w 5760"/>
              <a:gd name="T1" fmla="*/ 885 h 891"/>
              <a:gd name="T2" fmla="*/ 5760 w 5760"/>
              <a:gd name="T3" fmla="*/ 0 h 891"/>
              <a:gd name="T4" fmla="*/ 2832 w 5760"/>
              <a:gd name="T5" fmla="*/ 626 h 891"/>
              <a:gd name="T6" fmla="*/ 0 w 5760"/>
              <a:gd name="T7" fmla="*/ 36 h 891"/>
              <a:gd name="T8" fmla="*/ 0 w 5760"/>
              <a:gd name="T9" fmla="*/ 891 h 891"/>
              <a:gd name="T10" fmla="*/ 5760 w 5760"/>
              <a:gd name="T11" fmla="*/ 885 h 8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rgbClr val="B8E5F8"/>
              </a:gs>
              <a:gs pos="0">
                <a:srgbClr val="8BD5F3"/>
              </a:gs>
              <a:gs pos="0">
                <a:srgbClr val="63C7EF"/>
              </a:gs>
              <a:gs pos="0">
                <a:schemeClr val="accent1"/>
              </a:gs>
              <a:gs pos="47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>
            <a:noFill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41" name="Rectangle 17"/>
          <p:cNvSpPr>
            <a:spLocks noChangeArrowheads="1"/>
          </p:cNvSpPr>
          <p:nvPr userDrawn="1"/>
        </p:nvSpPr>
        <p:spPr bwMode="gray">
          <a:xfrm>
            <a:off x="0" y="6537325"/>
            <a:ext cx="9144000" cy="334963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25000">
                <a:schemeClr val="accent1"/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gray">
          <a:xfrm>
            <a:off x="0" y="692150"/>
            <a:ext cx="9144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00113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8305800" y="6537325"/>
            <a:ext cx="4572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600" b="1">
                <a:solidFill>
                  <a:srgbClr val="FFC000"/>
                </a:solidFill>
              </a:defRPr>
            </a:lvl1pPr>
          </a:lstStyle>
          <a:p>
            <a:fld id="{8C363497-E372-428A-95A5-3993D8FD55F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150813"/>
            <a:ext cx="82296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>
    <p:pull/>
  </p:transition>
  <p:timing>
    <p:tnLst>
      <p:par>
        <p:cTn id="1" dur="indefinite" restart="never" nodeType="tmRoot"/>
      </p:par>
    </p:tnLst>
  </p:timing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2416175"/>
            <a:ext cx="8839200" cy="1012825"/>
          </a:xfrm>
        </p:spPr>
        <p:txBody>
          <a:bodyPr/>
          <a:lstStyle/>
          <a:p>
            <a:r>
              <a:rPr lang="en-US" smtClean="0">
                <a:solidFill>
                  <a:srgbClr val="0070C0"/>
                </a:solidFill>
              </a:rPr>
              <a:t>Chương </a:t>
            </a:r>
            <a:r>
              <a:rPr lang="en-US">
                <a:solidFill>
                  <a:srgbClr val="0070C0"/>
                </a:solidFill>
              </a:rPr>
              <a:t>III: </a:t>
            </a:r>
            <a:r>
              <a:rPr lang="en-US" smtClean="0">
                <a:solidFill>
                  <a:srgbClr val="0070C0"/>
                </a:solidFill>
              </a:rPr>
              <a:t/>
            </a:r>
            <a:br>
              <a:rPr lang="en-US" smtClean="0">
                <a:solidFill>
                  <a:srgbClr val="0070C0"/>
                </a:solidFill>
              </a:rPr>
            </a:br>
            <a:r>
              <a:rPr lang="en-US" smtClean="0">
                <a:solidFill>
                  <a:srgbClr val="0070C0"/>
                </a:solidFill>
              </a:rPr>
              <a:t>MENUSTRIP, TOOLSTRIP </a:t>
            </a:r>
            <a:r>
              <a:rPr lang="en-US">
                <a:solidFill>
                  <a:srgbClr val="0070C0"/>
                </a:solidFill>
              </a:rPr>
              <a:t>VÀ COMMONDIOLOG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5BAC2B8-D350-4AFF-947E-A2D5391CBBB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400" smtClean="0">
                <a:solidFill>
                  <a:srgbClr val="0070C0"/>
                </a:solidFill>
              </a:rPr>
              <a:t>Chương III: MENUSTRIP VÀ COMMONDIOLOG</a:t>
            </a: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87088" name="AutoShape 48"/>
          <p:cNvSpPr>
            <a:spLocks noChangeArrowheads="1"/>
          </p:cNvSpPr>
          <p:nvPr/>
        </p:nvSpPr>
        <p:spPr bwMode="gray">
          <a:xfrm>
            <a:off x="1601427" y="1086379"/>
            <a:ext cx="6247172" cy="6604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 w="12700" algn="ctr">
            <a:solidFill>
              <a:schemeClr val="bg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089" name="AutoShape 49"/>
          <p:cNvSpPr>
            <a:spLocks noChangeArrowheads="1"/>
          </p:cNvSpPr>
          <p:nvPr/>
        </p:nvSpPr>
        <p:spPr bwMode="gray">
          <a:xfrm>
            <a:off x="1066798" y="914400"/>
            <a:ext cx="1038322" cy="990600"/>
          </a:xfrm>
          <a:prstGeom prst="diamond">
            <a:avLst/>
          </a:prstGeom>
          <a:solidFill>
            <a:schemeClr val="accent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090" name="Text Box 50"/>
          <p:cNvSpPr txBox="1">
            <a:spLocks noChangeArrowheads="1"/>
          </p:cNvSpPr>
          <p:nvPr/>
        </p:nvSpPr>
        <p:spPr bwMode="gray">
          <a:xfrm>
            <a:off x="2245208" y="1166636"/>
            <a:ext cx="55525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400" b="1">
                <a:solidFill>
                  <a:schemeClr val="bg1"/>
                </a:solidFill>
              </a:rPr>
              <a:t>Thanh trình đơn (MenuStrip</a:t>
            </a:r>
            <a:r>
              <a:rPr lang="en-US" sz="2400" b="1" smtClean="0">
                <a:solidFill>
                  <a:schemeClr val="bg1"/>
                </a:solidFill>
              </a:rPr>
              <a:t>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87091" name="Text Box 51"/>
          <p:cNvSpPr txBox="1">
            <a:spLocks noChangeArrowheads="1"/>
          </p:cNvSpPr>
          <p:nvPr/>
        </p:nvSpPr>
        <p:spPr bwMode="gray">
          <a:xfrm>
            <a:off x="1248165" y="1143000"/>
            <a:ext cx="8092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2457" dir="98432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smtClean="0">
                <a:solidFill>
                  <a:schemeClr val="bg1"/>
                </a:solidFill>
              </a:rPr>
              <a:t>1.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87093" name="AutoShape 53"/>
          <p:cNvSpPr>
            <a:spLocks noChangeArrowheads="1"/>
          </p:cNvSpPr>
          <p:nvPr/>
        </p:nvSpPr>
        <p:spPr bwMode="gray">
          <a:xfrm>
            <a:off x="1601427" y="2153179"/>
            <a:ext cx="6247171" cy="660400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12700" algn="ctr">
            <a:solidFill>
              <a:schemeClr val="bg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094" name="AutoShape 54"/>
          <p:cNvSpPr>
            <a:spLocks noChangeArrowheads="1"/>
          </p:cNvSpPr>
          <p:nvPr/>
        </p:nvSpPr>
        <p:spPr bwMode="gray">
          <a:xfrm>
            <a:off x="1066798" y="1981200"/>
            <a:ext cx="1038322" cy="990600"/>
          </a:xfrm>
          <a:prstGeom prst="diamond">
            <a:avLst/>
          </a:prstGeom>
          <a:solidFill>
            <a:srgbClr val="00B050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095" name="Text Box 55"/>
          <p:cNvSpPr txBox="1">
            <a:spLocks noChangeArrowheads="1"/>
          </p:cNvSpPr>
          <p:nvPr/>
        </p:nvSpPr>
        <p:spPr bwMode="gray">
          <a:xfrm>
            <a:off x="2245208" y="2233436"/>
            <a:ext cx="55525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400" b="1">
                <a:solidFill>
                  <a:schemeClr val="bg1"/>
                </a:solidFill>
              </a:rPr>
              <a:t>Trình đơn ngữ cảnh (Context Menu)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87096" name="Text Box 56"/>
          <p:cNvSpPr txBox="1">
            <a:spLocks noChangeArrowheads="1"/>
          </p:cNvSpPr>
          <p:nvPr/>
        </p:nvSpPr>
        <p:spPr bwMode="gray">
          <a:xfrm>
            <a:off x="1248165" y="2235729"/>
            <a:ext cx="70406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2457" dir="98432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smtClean="0">
                <a:solidFill>
                  <a:schemeClr val="bg1"/>
                </a:solidFill>
              </a:rPr>
              <a:t>2.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87098" name="AutoShape 58"/>
          <p:cNvSpPr>
            <a:spLocks noChangeArrowheads="1"/>
          </p:cNvSpPr>
          <p:nvPr/>
        </p:nvSpPr>
        <p:spPr bwMode="gray">
          <a:xfrm>
            <a:off x="1601427" y="3219979"/>
            <a:ext cx="6247171" cy="660400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12700" algn="ctr">
            <a:solidFill>
              <a:schemeClr val="bg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099" name="AutoShape 59"/>
          <p:cNvSpPr>
            <a:spLocks noChangeArrowheads="1"/>
          </p:cNvSpPr>
          <p:nvPr/>
        </p:nvSpPr>
        <p:spPr bwMode="gray">
          <a:xfrm>
            <a:off x="1066798" y="3048000"/>
            <a:ext cx="1038322" cy="990600"/>
          </a:xfrm>
          <a:prstGeom prst="diamond">
            <a:avLst/>
          </a:prstGeom>
          <a:solidFill>
            <a:srgbClr val="FFC000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100" name="Text Box 60"/>
          <p:cNvSpPr txBox="1">
            <a:spLocks noChangeArrowheads="1"/>
          </p:cNvSpPr>
          <p:nvPr/>
        </p:nvSpPr>
        <p:spPr bwMode="gray">
          <a:xfrm>
            <a:off x="2245208" y="3300236"/>
            <a:ext cx="55525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400" b="1">
                <a:solidFill>
                  <a:schemeClr val="bg1"/>
                </a:solidFill>
              </a:rPr>
              <a:t>Thanh công cụ (ToolStrip)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87101" name="Text Box 61"/>
          <p:cNvSpPr txBox="1">
            <a:spLocks noChangeArrowheads="1"/>
          </p:cNvSpPr>
          <p:nvPr/>
        </p:nvSpPr>
        <p:spPr bwMode="gray">
          <a:xfrm>
            <a:off x="1248165" y="3302529"/>
            <a:ext cx="70406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2457" dir="98432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smtClean="0">
                <a:solidFill>
                  <a:schemeClr val="bg1"/>
                </a:solidFill>
              </a:rPr>
              <a:t>3.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229600" y="6434138"/>
            <a:ext cx="457200" cy="347662"/>
          </a:xfrm>
        </p:spPr>
        <p:txBody>
          <a:bodyPr/>
          <a:lstStyle/>
          <a:p>
            <a:fld id="{7ADE7463-72C5-4BA8-A225-D879E7466B49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29" name="AutoShape 48"/>
          <p:cNvSpPr>
            <a:spLocks noChangeArrowheads="1"/>
          </p:cNvSpPr>
          <p:nvPr/>
        </p:nvSpPr>
        <p:spPr bwMode="gray">
          <a:xfrm>
            <a:off x="1601428" y="4286779"/>
            <a:ext cx="6247172" cy="660400"/>
          </a:xfrm>
          <a:prstGeom prst="roundRect">
            <a:avLst>
              <a:gd name="adj" fmla="val 16667"/>
            </a:avLst>
          </a:prstGeom>
          <a:solidFill>
            <a:schemeClr val="tx1">
              <a:lumMod val="60000"/>
              <a:lumOff val="40000"/>
            </a:schemeClr>
          </a:solidFill>
          <a:ln w="12700" algn="ctr">
            <a:solidFill>
              <a:schemeClr val="bg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0" name="AutoShape 49"/>
          <p:cNvSpPr>
            <a:spLocks noChangeArrowheads="1"/>
          </p:cNvSpPr>
          <p:nvPr/>
        </p:nvSpPr>
        <p:spPr bwMode="gray">
          <a:xfrm>
            <a:off x="1066799" y="4114800"/>
            <a:ext cx="1038322" cy="990600"/>
          </a:xfrm>
          <a:prstGeom prst="diamond">
            <a:avLst/>
          </a:prstGeom>
          <a:solidFill>
            <a:schemeClr val="tx1">
              <a:lumMod val="60000"/>
              <a:lumOff val="40000"/>
            </a:schemeClr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Text Box 50"/>
          <p:cNvSpPr txBox="1">
            <a:spLocks noChangeArrowheads="1"/>
          </p:cNvSpPr>
          <p:nvPr/>
        </p:nvSpPr>
        <p:spPr bwMode="gray">
          <a:xfrm>
            <a:off x="2245209" y="4367036"/>
            <a:ext cx="55525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400" b="1">
                <a:solidFill>
                  <a:schemeClr val="bg1"/>
                </a:solidFill>
              </a:rPr>
              <a:t>Thanh trạng thái (StatusStrip)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6" name="Text Box 51"/>
          <p:cNvSpPr txBox="1">
            <a:spLocks noChangeArrowheads="1"/>
          </p:cNvSpPr>
          <p:nvPr/>
        </p:nvSpPr>
        <p:spPr bwMode="gray">
          <a:xfrm>
            <a:off x="1248165" y="4343400"/>
            <a:ext cx="70406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2457" dir="98432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smtClean="0">
                <a:solidFill>
                  <a:schemeClr val="bg1"/>
                </a:solidFill>
              </a:rPr>
              <a:t>4.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AutoShape 48"/>
          <p:cNvSpPr>
            <a:spLocks noChangeArrowheads="1"/>
          </p:cNvSpPr>
          <p:nvPr/>
        </p:nvSpPr>
        <p:spPr bwMode="gray">
          <a:xfrm>
            <a:off x="1601428" y="5353579"/>
            <a:ext cx="6247172" cy="6604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 w="12700" algn="ctr">
            <a:solidFill>
              <a:schemeClr val="bg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AutoShape 49"/>
          <p:cNvSpPr>
            <a:spLocks noChangeArrowheads="1"/>
          </p:cNvSpPr>
          <p:nvPr/>
        </p:nvSpPr>
        <p:spPr bwMode="gray">
          <a:xfrm>
            <a:off x="1066799" y="5181600"/>
            <a:ext cx="1038322" cy="990600"/>
          </a:xfrm>
          <a:prstGeom prst="diamond">
            <a:avLst/>
          </a:prstGeom>
          <a:solidFill>
            <a:schemeClr val="accent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Text Box 50"/>
          <p:cNvSpPr txBox="1">
            <a:spLocks noChangeArrowheads="1"/>
          </p:cNvSpPr>
          <p:nvPr/>
        </p:nvSpPr>
        <p:spPr bwMode="gray">
          <a:xfrm>
            <a:off x="2245209" y="5433836"/>
            <a:ext cx="55525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400" b="1">
                <a:solidFill>
                  <a:schemeClr val="bg1"/>
                </a:solidFill>
              </a:rPr>
              <a:t>Các hộp thoại (Common Dialog)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3" name="Text Box 51"/>
          <p:cNvSpPr txBox="1">
            <a:spLocks noChangeArrowheads="1"/>
          </p:cNvSpPr>
          <p:nvPr/>
        </p:nvSpPr>
        <p:spPr bwMode="gray">
          <a:xfrm>
            <a:off x="1248166" y="5410200"/>
            <a:ext cx="7040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2457" dir="98432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smtClean="0">
                <a:solidFill>
                  <a:schemeClr val="bg1"/>
                </a:solidFill>
              </a:rPr>
              <a:t>5.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1. </a:t>
            </a:r>
            <a:r>
              <a:rPr lang="en-US" sz="2800">
                <a:solidFill>
                  <a:srgbClr val="FF0000"/>
                </a:solidFill>
              </a:rPr>
              <a:t>Thanh trình đơn (MenuStrip)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4929188"/>
          </a:xfrm>
        </p:spPr>
        <p:txBody>
          <a:bodyPr/>
          <a:lstStyle/>
          <a:p>
            <a:r>
              <a:rPr lang="en-US"/>
              <a:t>Menu</a:t>
            </a:r>
            <a:r>
              <a:rPr lang="en-US" b="0"/>
              <a:t> cung câp nhóm </a:t>
            </a:r>
            <a:r>
              <a:rPr lang="en-US" b="0" smtClean="0"/>
              <a:t>lệnh </a:t>
            </a:r>
            <a:r>
              <a:rPr lang="en-US" b="0"/>
              <a:t>có quan </a:t>
            </a:r>
            <a:r>
              <a:rPr lang="en-US" b="0" smtClean="0"/>
              <a:t>hệ với nhau </a:t>
            </a:r>
            <a:r>
              <a:rPr lang="en-US" b="0"/>
              <a:t>cho các </a:t>
            </a:r>
            <a:r>
              <a:rPr lang="en-US" b="0" smtClean="0"/>
              <a:t>ứng dụng Windows form</a:t>
            </a:r>
            <a:r>
              <a:rPr lang="en-US" smtClean="0"/>
              <a:t>.</a:t>
            </a:r>
            <a:endParaRPr lang="en-US" b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1" y="1752600"/>
            <a:ext cx="8153400" cy="4770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60417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1. </a:t>
            </a:r>
            <a:r>
              <a:rPr lang="en-US" sz="2800">
                <a:solidFill>
                  <a:srgbClr val="FF0000"/>
                </a:solidFill>
              </a:rPr>
              <a:t>Thanh trình đơn (MenuStrip)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4929188"/>
          </a:xfrm>
        </p:spPr>
        <p:txBody>
          <a:bodyPr/>
          <a:lstStyle/>
          <a:p>
            <a:r>
              <a:rPr lang="en-US" smtClean="0"/>
              <a:t>Cách tạo menu </a:t>
            </a:r>
          </a:p>
          <a:p>
            <a:pPr lvl="1"/>
            <a:r>
              <a:rPr lang="en-US" sz="2200" b="0" smtClean="0"/>
              <a:t>Trong </a:t>
            </a:r>
            <a:r>
              <a:rPr lang="en-US" sz="2200" b="0"/>
              <a:t>ToolBox kéo control MenuStrip </a:t>
            </a:r>
            <a:r>
              <a:rPr lang="en-US" sz="2200" b="0" smtClean="0"/>
              <a:t>thả </a:t>
            </a:r>
            <a:r>
              <a:rPr lang="en-US" sz="2200" b="0"/>
              <a:t>vào </a:t>
            </a:r>
            <a:r>
              <a:rPr lang="en-US" sz="2200" b="0" smtClean="0"/>
              <a:t>form.</a:t>
            </a:r>
            <a:endParaRPr lang="en-US" sz="2200" b="0"/>
          </a:p>
          <a:p>
            <a:pPr lvl="1"/>
            <a:r>
              <a:rPr lang="en-US" sz="2200" b="0" smtClean="0"/>
              <a:t>Thanh </a:t>
            </a:r>
            <a:r>
              <a:rPr lang="en-US" sz="2200" b="0"/>
              <a:t>menuBar </a:t>
            </a:r>
            <a:r>
              <a:rPr lang="en-US" sz="2200" b="0" smtClean="0"/>
              <a:t>xuât hiện </a:t>
            </a:r>
            <a:r>
              <a:rPr lang="en-US" sz="2200" b="0"/>
              <a:t>trên cùng </a:t>
            </a:r>
            <a:r>
              <a:rPr lang="en-US" sz="2200" b="0" smtClean="0"/>
              <a:t>của form.</a:t>
            </a:r>
          </a:p>
          <a:p>
            <a:pPr lvl="1" algn="just"/>
            <a:r>
              <a:rPr lang="en-US" sz="2200" b="0" smtClean="0"/>
              <a:t>Trong </a:t>
            </a:r>
            <a:r>
              <a:rPr lang="en-US" sz="2200" b="0"/>
              <a:t>màn hình design </a:t>
            </a:r>
            <a:r>
              <a:rPr lang="en-US" sz="2200" b="0" smtClean="0"/>
              <a:t>dễ </a:t>
            </a:r>
            <a:r>
              <a:rPr lang="en-US" sz="2200" b="0"/>
              <a:t>dàng </a:t>
            </a:r>
            <a:r>
              <a:rPr lang="en-US" sz="2200" b="0" smtClean="0"/>
              <a:t>tạo lập </a:t>
            </a:r>
            <a:r>
              <a:rPr lang="en-US" sz="2200" b="0"/>
              <a:t>các menu </a:t>
            </a:r>
            <a:r>
              <a:rPr lang="en-US" sz="2200" b="0" smtClean="0"/>
              <a:t>item.</a:t>
            </a:r>
            <a:endParaRPr lang="en-US" sz="2200" b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2590800"/>
            <a:ext cx="6354366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1693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1. </a:t>
            </a:r>
            <a:r>
              <a:rPr lang="en-US" sz="2800">
                <a:solidFill>
                  <a:srgbClr val="FF0000"/>
                </a:solidFill>
              </a:rPr>
              <a:t>Thanh trình đơn (MenuStrip)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4929188"/>
          </a:xfrm>
        </p:spPr>
        <p:txBody>
          <a:bodyPr/>
          <a:lstStyle/>
          <a:p>
            <a:r>
              <a:rPr lang="en-US" smtClean="0"/>
              <a:t>Phần tử là Button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2794208"/>
              </p:ext>
            </p:extLst>
          </p:nvPr>
        </p:nvGraphicFramePr>
        <p:xfrm>
          <a:off x="685800" y="1398371"/>
          <a:ext cx="7924800" cy="46833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70884"/>
                <a:gridCol w="5153916"/>
              </a:tblGrid>
              <a:tr h="3325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20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</a:rPr>
                        <a:t>Ý nghĩa</a:t>
                      </a:r>
                      <a:endParaRPr lang="en-US" sz="20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4026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Name</a:t>
                      </a:r>
                      <a:endParaRPr lang="en-US" sz="2000" b="1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Tên button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4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DisplayStyle</a:t>
                      </a:r>
                      <a:endParaRPr lang="en-US" sz="2000" b="1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Kiểu hiển thị của button trên thanh công cụ:</a:t>
                      </a:r>
                    </a:p>
                    <a:p>
                      <a:pPr marL="342900" indent="-342900"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None: ẩn</a:t>
                      </a:r>
                    </a:p>
                    <a:p>
                      <a:pPr marL="342900" indent="-342900"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Text: chỉ hiển thị chuỗi văn bản của button.</a:t>
                      </a:r>
                    </a:p>
                    <a:p>
                      <a:pPr marL="342900" indent="-342900"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Image: chỉ hiển thị ảnh đại diện của button.</a:t>
                      </a:r>
                    </a:p>
                    <a:p>
                      <a:pPr marL="342900" indent="-342900"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ImageAndText: hiển thị cả ảnh đại diện và chuỗi văn bản.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Image</a:t>
                      </a:r>
                      <a:endParaRPr lang="en-US" sz="2000" b="1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Chọn ảnh đại diện của button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19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Text</a:t>
                      </a:r>
                      <a:endParaRPr lang="en-US" sz="2000" b="1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Nội dung chuỗi văn bản của button.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19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ToolTipText</a:t>
                      </a:r>
                      <a:endParaRPr lang="en-US" sz="2000" b="1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Nội dụng chuỗi ToolTip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622206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1. </a:t>
            </a:r>
            <a:r>
              <a:rPr lang="en-US" sz="2800">
                <a:solidFill>
                  <a:srgbClr val="FF0000"/>
                </a:solidFill>
              </a:rPr>
              <a:t>Thanh trình đơn (MenuStrip)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4929188"/>
          </a:xfrm>
        </p:spPr>
        <p:txBody>
          <a:bodyPr/>
          <a:lstStyle/>
          <a:p>
            <a:r>
              <a:rPr lang="en-US" smtClean="0"/>
              <a:t>Phần tử là Button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685800" y="1398371"/>
          <a:ext cx="7924800" cy="46833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70884"/>
                <a:gridCol w="5153916"/>
              </a:tblGrid>
              <a:tr h="3325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20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</a:rPr>
                        <a:t>Ý nghĩa</a:t>
                      </a:r>
                      <a:endParaRPr lang="en-US" sz="20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4026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Name</a:t>
                      </a:r>
                      <a:endParaRPr lang="en-US" sz="2000" b="1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Tên button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4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DisplayStyle</a:t>
                      </a:r>
                      <a:endParaRPr lang="en-US" sz="2000" b="1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Kiểu hiển thị của button trên thanh công cụ:</a:t>
                      </a:r>
                    </a:p>
                    <a:p>
                      <a:pPr marL="342900" indent="-342900"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None: ẩn</a:t>
                      </a:r>
                    </a:p>
                    <a:p>
                      <a:pPr marL="342900" indent="-342900"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Text: chỉ hiển thị chuỗi văn bản của button.</a:t>
                      </a:r>
                    </a:p>
                    <a:p>
                      <a:pPr marL="342900" indent="-342900"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Image: chỉ hiển thị ảnh đại diện của button.</a:t>
                      </a:r>
                    </a:p>
                    <a:p>
                      <a:pPr marL="342900" indent="-342900"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ImageAndText: hiển thị cả ảnh đại diện và chuỗi văn bản.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Image</a:t>
                      </a:r>
                      <a:endParaRPr lang="en-US" sz="2000" b="1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Chọn ảnh đại diện của button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19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Text</a:t>
                      </a:r>
                      <a:endParaRPr lang="en-US" sz="2000" b="1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Nội dung chuỗi văn bản của button.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19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ToolTipText</a:t>
                      </a:r>
                      <a:endParaRPr lang="en-US" sz="2000" b="1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Nội dụng chuỗi ToolTip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706548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1. </a:t>
            </a:r>
            <a:r>
              <a:rPr lang="en-US" sz="2800">
                <a:solidFill>
                  <a:srgbClr val="FF0000"/>
                </a:solidFill>
              </a:rPr>
              <a:t>Thanh trình đơn (MenuStrip)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3733800"/>
          </a:xfrm>
        </p:spPr>
        <p:txBody>
          <a:bodyPr/>
          <a:lstStyle/>
          <a:p>
            <a:r>
              <a:rPr lang="en-US" sz="2600" smtClean="0"/>
              <a:t>Phần tử là Label, </a:t>
            </a:r>
            <a:r>
              <a:rPr lang="en-US" sz="2600" i="1" smtClean="0"/>
              <a:t>SplitButton, ComboBox</a:t>
            </a:r>
            <a:endParaRPr lang="en-US" sz="26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73774"/>
              </p:ext>
            </p:extLst>
          </p:nvPr>
        </p:nvGraphicFramePr>
        <p:xfrm>
          <a:off x="685800" y="1447800"/>
          <a:ext cx="7924800" cy="35546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70884"/>
                <a:gridCol w="5153916"/>
              </a:tblGrid>
              <a:tr h="3325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20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</a:rPr>
                        <a:t>Ý nghĩa</a:t>
                      </a:r>
                      <a:endParaRPr lang="en-US" sz="20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4026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IsLink</a:t>
                      </a:r>
                      <a:endParaRPr lang="en-US" sz="2000" b="1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just" defTabSz="914400" rtl="0" eaLnBrk="1" latinLnBrk="0" hangingPunct="1"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True: Label dạng liên kết</a:t>
                      </a:r>
                    </a:p>
                    <a:p>
                      <a:pPr marL="285750" indent="-285750" algn="just" defTabSz="914400" rtl="0" eaLnBrk="1" latinLnBrk="0" hangingPunct="1">
                        <a:buFont typeface="Times New Roman" panose="02020603050405020304" pitchFamily="18" charset="0"/>
                        <a:buChar char="-"/>
                      </a:pPr>
                      <a:r>
                        <a:rPr lang="vi-VN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False: Label dạng thông thường.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i="1" smtClean="0"/>
                        <a:t>SplitButton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just"/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DropDownItems</a:t>
                      </a:r>
                      <a:endParaRPr lang="en-US" sz="2000" b="1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Thêm vào các menuitem có 4 dạng MenuItem, ComboBox, Separator, TextBox.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1000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i="1" kern="120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ComboBox</a:t>
                      </a:r>
                      <a:endParaRPr lang="en-US" sz="2000" b="1" i="1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85750" indent="-285750">
                        <a:buFont typeface="Times New Roman" panose="02020603050405020304" pitchFamily="18" charset="0"/>
                        <a:buChar char="-"/>
                      </a:pP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Items</a:t>
                      </a:r>
                      <a:endParaRPr lang="en-US" sz="2000" b="1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Chứa</a:t>
                      </a:r>
                      <a:r>
                        <a:rPr lang="en-US" sz="2000" kern="1200" baseline="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danh sách các item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78859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b="1" kern="1200" baseline="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thuộc tính khác tương tự điều khiển Button</a:t>
                      </a:r>
                      <a:endParaRPr lang="en-US" sz="2000" b="1" kern="1200" baseline="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850539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1. </a:t>
            </a:r>
            <a:r>
              <a:rPr lang="en-US" sz="2800">
                <a:solidFill>
                  <a:srgbClr val="FF0000"/>
                </a:solidFill>
              </a:rPr>
              <a:t>Thanh trình đơn (MenuStrip)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4929188"/>
          </a:xfrm>
        </p:spPr>
        <p:txBody>
          <a:bodyPr/>
          <a:lstStyle/>
          <a:p>
            <a:r>
              <a:rPr lang="en-US" smtClean="0"/>
              <a:t>Viết code xử lý sự kiện</a:t>
            </a:r>
          </a:p>
          <a:p>
            <a:pPr lvl="1"/>
            <a:r>
              <a:rPr lang="en-US" b="0" smtClean="0"/>
              <a:t>Chọn sự kiện Click.</a:t>
            </a:r>
          </a:p>
          <a:p>
            <a:pPr lvl="1"/>
            <a:r>
              <a:rPr lang="en-US" smtClean="0"/>
              <a:t>Hoặc Double Click vào menuItem.</a:t>
            </a:r>
            <a:endParaRPr lang="en-US" b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14965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>
                <a:solidFill>
                  <a:srgbClr val="FF0000"/>
                </a:solidFill>
              </a:rPr>
              <a:t>2. Trình đơn ngữ cảnh (Context Menu)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929188"/>
          </a:xfrm>
        </p:spPr>
        <p:txBody>
          <a:bodyPr/>
          <a:lstStyle/>
          <a:p>
            <a:pPr marL="542925" indent="-542925"/>
            <a:r>
              <a:rPr lang="en-US" b="0" smtClean="0"/>
              <a:t>Xuât hiện </a:t>
            </a:r>
            <a:r>
              <a:rPr lang="en-US" b="0"/>
              <a:t>khi user kích </a:t>
            </a:r>
            <a:r>
              <a:rPr lang="en-US" b="0" smtClean="0"/>
              <a:t>chuột phải</a:t>
            </a:r>
            <a:endParaRPr lang="en-US" b="0"/>
          </a:p>
          <a:p>
            <a:pPr marL="542925" indent="-542925" algn="just"/>
            <a:r>
              <a:rPr lang="vi-VN" b="0" smtClean="0"/>
              <a:t>Thông thư</a:t>
            </a:r>
            <a:r>
              <a:rPr lang="en-US" b="0" smtClean="0"/>
              <a:t>ờ</a:t>
            </a:r>
            <a:r>
              <a:rPr lang="vi-VN" b="0" smtClean="0"/>
              <a:t>ng </a:t>
            </a:r>
            <a:r>
              <a:rPr lang="vi-VN" b="0"/>
              <a:t>menu này xuât </a:t>
            </a:r>
            <a:r>
              <a:rPr lang="vi-VN" b="0" smtClean="0"/>
              <a:t>hi</a:t>
            </a:r>
            <a:r>
              <a:rPr lang="en-US" b="0" smtClean="0"/>
              <a:t>ệ</a:t>
            </a:r>
            <a:r>
              <a:rPr lang="vi-VN" b="0" smtClean="0"/>
              <a:t>n </a:t>
            </a:r>
            <a:r>
              <a:rPr lang="vi-VN" b="0"/>
              <a:t>tùy </a:t>
            </a:r>
            <a:r>
              <a:rPr lang="vi-VN" b="0" smtClean="0"/>
              <a:t>thu</a:t>
            </a:r>
            <a:r>
              <a:rPr lang="en-US" b="0" smtClean="0"/>
              <a:t>ộ</a:t>
            </a:r>
            <a:r>
              <a:rPr lang="vi-VN" b="0" smtClean="0"/>
              <a:t>c</a:t>
            </a:r>
            <a:r>
              <a:rPr lang="en-US" b="0" smtClean="0"/>
              <a:t> </a:t>
            </a:r>
            <a:r>
              <a:rPr lang="vi-VN" b="0" smtClean="0"/>
              <a:t>vào đ</a:t>
            </a:r>
            <a:r>
              <a:rPr lang="en-US" b="0" smtClean="0"/>
              <a:t>ối</a:t>
            </a:r>
            <a:r>
              <a:rPr lang="vi-VN" b="0" smtClean="0"/>
              <a:t> t</a:t>
            </a:r>
            <a:r>
              <a:rPr lang="en-US" b="0" smtClean="0"/>
              <a:t>ượ</a:t>
            </a:r>
            <a:r>
              <a:rPr lang="vi-VN" b="0" smtClean="0"/>
              <a:t>ng </a:t>
            </a:r>
            <a:r>
              <a:rPr lang="vi-VN" b="0"/>
              <a:t>trong vùng kích </a:t>
            </a:r>
            <a:r>
              <a:rPr lang="vi-VN" b="0" smtClean="0"/>
              <a:t>chu</a:t>
            </a:r>
            <a:r>
              <a:rPr lang="en-US" b="0" smtClean="0"/>
              <a:t>ộ</a:t>
            </a:r>
            <a:r>
              <a:rPr lang="vi-VN" b="0" smtClean="0"/>
              <a:t>t ph</a:t>
            </a:r>
            <a:r>
              <a:rPr lang="en-US" b="0" smtClean="0"/>
              <a:t>ải</a:t>
            </a:r>
            <a:r>
              <a:rPr lang="vi-VN" b="0" smtClean="0"/>
              <a:t>.</a:t>
            </a:r>
            <a:endParaRPr lang="vi-VN" b="0"/>
          </a:p>
          <a:p>
            <a:pPr marL="542925" indent="-542925"/>
            <a:r>
              <a:rPr lang="en-US" b="0" smtClean="0"/>
              <a:t>Trong </a:t>
            </a:r>
            <a:r>
              <a:rPr lang="en-US" b="0"/>
              <a:t>ToolBox kéo ContextMenuStrip </a:t>
            </a:r>
            <a:r>
              <a:rPr lang="en-US" b="0" smtClean="0"/>
              <a:t>thả vào </a:t>
            </a:r>
            <a:r>
              <a:rPr lang="en-US" b="0"/>
              <a:t>form</a:t>
            </a:r>
            <a:r>
              <a:rPr lang="en-US" smtClean="0"/>
              <a:t>.</a:t>
            </a:r>
            <a:endParaRPr lang="en-US" b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4175" y="3408363"/>
            <a:ext cx="5534025" cy="283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36818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>
                <a:solidFill>
                  <a:srgbClr val="FF0000"/>
                </a:solidFill>
              </a:rPr>
              <a:t>2. Trình đơn ngữ cảnh (Context Menu)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929188"/>
          </a:xfrm>
        </p:spPr>
        <p:txBody>
          <a:bodyPr/>
          <a:lstStyle/>
          <a:p>
            <a:r>
              <a:rPr lang="en-US" b="0"/>
              <a:t>Kích vào ContextMenuStrip </a:t>
            </a:r>
            <a:r>
              <a:rPr lang="en-US" b="0" smtClean="0"/>
              <a:t>để soạn thảo các menuitem.</a:t>
            </a:r>
            <a:endParaRPr lang="en-US" b="0"/>
          </a:p>
          <a:p>
            <a:r>
              <a:rPr lang="en-US" b="0"/>
              <a:t> ContextMenuStrip </a:t>
            </a:r>
            <a:r>
              <a:rPr lang="en-US" b="0" smtClean="0"/>
              <a:t>tạm thời thể hiện </a:t>
            </a:r>
            <a:r>
              <a:rPr lang="en-US" b="0"/>
              <a:t>trên </a:t>
            </a:r>
            <a:r>
              <a:rPr lang="en-US" b="0" smtClean="0"/>
              <a:t>cùng của form.</a:t>
            </a:r>
            <a:endParaRPr lang="en-US" b="0"/>
          </a:p>
          <a:p>
            <a:r>
              <a:rPr lang="vi-VN" b="0"/>
              <a:t> Khi run thì </a:t>
            </a:r>
            <a:r>
              <a:rPr lang="vi-VN" b="0" smtClean="0"/>
              <a:t>s</a:t>
            </a:r>
            <a:r>
              <a:rPr lang="en-US" b="0"/>
              <a:t>ẻ</a:t>
            </a:r>
            <a:r>
              <a:rPr lang="vi-VN" b="0" smtClean="0"/>
              <a:t> </a:t>
            </a:r>
            <a:r>
              <a:rPr lang="vi-VN" b="0"/>
              <a:t>không </a:t>
            </a:r>
            <a:r>
              <a:rPr lang="vi-VN" b="0" smtClean="0"/>
              <a:t>hi</a:t>
            </a:r>
            <a:r>
              <a:rPr lang="en-US" b="0" smtClean="0"/>
              <a:t>ể</a:t>
            </a:r>
            <a:r>
              <a:rPr lang="vi-VN" b="0" smtClean="0"/>
              <a:t>n th</a:t>
            </a:r>
            <a:r>
              <a:rPr lang="en-US" b="0"/>
              <a:t>ị</a:t>
            </a:r>
            <a:r>
              <a:rPr lang="vi-VN" b="0" smtClean="0"/>
              <a:t> </a:t>
            </a:r>
            <a:r>
              <a:rPr lang="vi-VN" b="0"/>
              <a:t>cho </a:t>
            </a:r>
            <a:r>
              <a:rPr lang="vi-VN" b="0" smtClean="0"/>
              <a:t>đ</a:t>
            </a:r>
            <a:r>
              <a:rPr lang="en-US" b="0" smtClean="0"/>
              <a:t>ế</a:t>
            </a:r>
            <a:r>
              <a:rPr lang="vi-VN" b="0" smtClean="0"/>
              <a:t>n </a:t>
            </a:r>
            <a:r>
              <a:rPr lang="vi-VN" b="0"/>
              <a:t>khi đưc </a:t>
            </a:r>
            <a:r>
              <a:rPr lang="vi-VN" b="0" smtClean="0"/>
              <a:t>g</a:t>
            </a:r>
            <a:r>
              <a:rPr lang="en-US" b="0" smtClean="0"/>
              <a:t>ọi</a:t>
            </a:r>
            <a:r>
              <a:rPr lang="en-US" smtClean="0"/>
              <a:t>.</a:t>
            </a:r>
            <a:endParaRPr lang="en-US" b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3531394"/>
            <a:ext cx="2933700" cy="26574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4865" y="3810000"/>
            <a:ext cx="2847975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22724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>
                <a:solidFill>
                  <a:srgbClr val="FF0000"/>
                </a:solidFill>
              </a:rPr>
              <a:t>2. Trình đơn ngữ cảnh (Context Menu)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929188"/>
          </a:xfrm>
        </p:spPr>
        <p:txBody>
          <a:bodyPr/>
          <a:lstStyle/>
          <a:p>
            <a:pPr marL="542925" indent="-542925"/>
            <a:r>
              <a:rPr lang="en-US" sz="2600" b="0"/>
              <a:t>Khai báo </a:t>
            </a:r>
            <a:r>
              <a:rPr lang="en-US" sz="2600" b="0" smtClean="0"/>
              <a:t>sử dụng </a:t>
            </a:r>
            <a:r>
              <a:rPr lang="en-US" sz="2600" b="0"/>
              <a:t>Context Menu</a:t>
            </a:r>
          </a:p>
          <a:p>
            <a:pPr lvl="1"/>
            <a:r>
              <a:rPr lang="fr-FR" sz="2600" b="0"/>
              <a:t> </a:t>
            </a:r>
            <a:r>
              <a:rPr lang="fr-FR" sz="2600" b="0" smtClean="0"/>
              <a:t>Mọi </a:t>
            </a:r>
            <a:r>
              <a:rPr lang="fr-FR" sz="2600" b="0"/>
              <a:t>control </a:t>
            </a:r>
            <a:r>
              <a:rPr lang="fr-FR" sz="2600" b="0" smtClean="0"/>
              <a:t>đều </a:t>
            </a:r>
            <a:r>
              <a:rPr lang="fr-FR" sz="2600" b="0"/>
              <a:t>có property là:</a:t>
            </a:r>
          </a:p>
          <a:p>
            <a:pPr lvl="2"/>
            <a:r>
              <a:rPr lang="en-US" b="0">
                <a:solidFill>
                  <a:srgbClr val="FF0000"/>
                </a:solidFill>
              </a:rPr>
              <a:t>ContextMenuStrip</a:t>
            </a:r>
          </a:p>
          <a:p>
            <a:pPr marL="542925" indent="-542925" algn="just"/>
            <a:r>
              <a:rPr lang="en-US" sz="2600" b="0" smtClean="0"/>
              <a:t>Khai </a:t>
            </a:r>
            <a:r>
              <a:rPr lang="en-US" sz="2600" b="0"/>
              <a:t>báo </a:t>
            </a:r>
            <a:r>
              <a:rPr lang="en-US" sz="2600" b="0" smtClean="0"/>
              <a:t>thuộc </a:t>
            </a:r>
            <a:r>
              <a:rPr lang="en-US" sz="2600" b="0"/>
              <a:t>tính này </a:t>
            </a:r>
            <a:r>
              <a:rPr lang="en-US" sz="2600" b="0" smtClean="0"/>
              <a:t>với ContextMenuStrip khi </a:t>
            </a:r>
            <a:r>
              <a:rPr lang="en-US" sz="2600" b="0"/>
              <a:t>đó user kích </a:t>
            </a:r>
            <a:r>
              <a:rPr lang="en-US" sz="2600" b="0" smtClean="0"/>
              <a:t>chuột phải </a:t>
            </a:r>
            <a:r>
              <a:rPr lang="en-US" sz="2600" b="0"/>
              <a:t>lên control thì </a:t>
            </a:r>
            <a:r>
              <a:rPr lang="en-US" sz="2600" b="0" smtClean="0"/>
              <a:t>sẽ hiển thị context Menu </a:t>
            </a:r>
            <a:r>
              <a:rPr lang="en-US" sz="2600" b="0"/>
              <a:t>đã cài </a:t>
            </a:r>
            <a:r>
              <a:rPr lang="en-US" sz="2600" b="0" smtClean="0"/>
              <a:t>đặt sẵn</a:t>
            </a:r>
            <a:endParaRPr lang="en-US" sz="2600" b="0"/>
          </a:p>
          <a:p>
            <a:pPr marL="542925" indent="-542925" algn="just"/>
            <a:r>
              <a:rPr lang="en-US" sz="2600" b="0" smtClean="0"/>
              <a:t>Khai </a:t>
            </a:r>
            <a:r>
              <a:rPr lang="en-US" sz="2600" b="0"/>
              <a:t>báo trình </a:t>
            </a:r>
            <a:r>
              <a:rPr lang="en-US" sz="2600" b="0" smtClean="0"/>
              <a:t>xử </a:t>
            </a:r>
            <a:r>
              <a:rPr lang="en-US" sz="2600" b="0"/>
              <a:t>lý </a:t>
            </a:r>
            <a:r>
              <a:rPr lang="en-US" sz="2600" b="0" smtClean="0"/>
              <a:t>sự kiện </a:t>
            </a:r>
            <a:r>
              <a:rPr lang="en-US" sz="2600" b="0"/>
              <a:t>Click </a:t>
            </a:r>
            <a:r>
              <a:rPr lang="en-US" sz="2600" b="0" smtClean="0"/>
              <a:t>cho ContextMenu.  </a:t>
            </a:r>
            <a:r>
              <a:rPr lang="en-US" sz="2600" b="0"/>
              <a:t>Kích đúp vào menu item </a:t>
            </a:r>
            <a:r>
              <a:rPr lang="en-US" sz="2600" b="0" smtClean="0"/>
              <a:t>của </a:t>
            </a:r>
            <a:r>
              <a:rPr lang="en-US" sz="2600" b="0"/>
              <a:t>Context Menu </a:t>
            </a:r>
            <a:r>
              <a:rPr lang="en-US" sz="2600" b="0" smtClean="0"/>
              <a:t>để tạo.</a:t>
            </a:r>
            <a:endParaRPr lang="en-US" sz="2600" b="0"/>
          </a:p>
          <a:p>
            <a:pPr marL="542925" indent="-542925" algn="just"/>
            <a:r>
              <a:rPr lang="en-US" sz="2600" b="0" smtClean="0"/>
              <a:t>Hoặc </a:t>
            </a:r>
            <a:r>
              <a:rPr lang="en-US" sz="2600" b="0"/>
              <a:t>trong </a:t>
            </a:r>
            <a:r>
              <a:rPr lang="en-US" sz="2600" b="0" smtClean="0"/>
              <a:t>cửa sổ </a:t>
            </a:r>
            <a:r>
              <a:rPr lang="en-US" sz="2600" b="0"/>
              <a:t>Properties -&gt; Event kích đúp </a:t>
            </a:r>
            <a:r>
              <a:rPr lang="en-US" sz="2600" b="0" smtClean="0"/>
              <a:t>vào sự kiện </a:t>
            </a:r>
            <a:r>
              <a:rPr lang="en-US" sz="2600" b="0"/>
              <a:t>Click</a:t>
            </a:r>
            <a:r>
              <a:rPr lang="en-US" sz="2600" b="0" smtClean="0"/>
              <a:t>.</a:t>
            </a:r>
            <a:endParaRPr lang="en-US" sz="2600" b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</a:t>
            </a:r>
            <a:r>
              <a:rPr lang="en-US" b="1" i="1" smtClean="0"/>
              <a:t>Tuấn 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30352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>
                <a:solidFill>
                  <a:srgbClr val="FF0000"/>
                </a:solidFill>
              </a:rPr>
              <a:t>3. Thanh công cụ (ToolStrip)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6412"/>
            <a:ext cx="8229600" cy="4929188"/>
          </a:xfrm>
        </p:spPr>
        <p:txBody>
          <a:bodyPr/>
          <a:lstStyle/>
          <a:p>
            <a:pPr marL="542925" indent="-542925"/>
            <a:r>
              <a:rPr lang="en-US" b="0" smtClean="0"/>
              <a:t>ToolBar chứa các </a:t>
            </a:r>
            <a:r>
              <a:rPr lang="en-US" b="0"/>
              <a:t>controls </a:t>
            </a:r>
            <a:r>
              <a:rPr lang="en-US" b="0" smtClean="0"/>
              <a:t>khác nhau.</a:t>
            </a:r>
            <a:endParaRPr lang="en-US" b="0"/>
          </a:p>
          <a:p>
            <a:pPr marL="542925" indent="-542925"/>
            <a:r>
              <a:rPr lang="vi-VN" b="0" smtClean="0"/>
              <a:t>Xuât hi</a:t>
            </a:r>
            <a:r>
              <a:rPr lang="en-US" b="0" smtClean="0"/>
              <a:t>ệ</a:t>
            </a:r>
            <a:r>
              <a:rPr lang="vi-VN" b="0" smtClean="0"/>
              <a:t>n </a:t>
            </a:r>
            <a:r>
              <a:rPr lang="vi-VN" b="0"/>
              <a:t>ngay </a:t>
            </a:r>
            <a:r>
              <a:rPr lang="vi-VN" b="0" smtClean="0"/>
              <a:t>d</a:t>
            </a:r>
            <a:r>
              <a:rPr lang="en-US" b="0" smtClean="0"/>
              <a:t>ưới</a:t>
            </a:r>
            <a:r>
              <a:rPr lang="vi-VN" b="0" smtClean="0"/>
              <a:t> </a:t>
            </a:r>
            <a:r>
              <a:rPr lang="vi-VN" b="0"/>
              <a:t>thanh Menu</a:t>
            </a:r>
            <a:r>
              <a:rPr lang="en-US" smtClean="0"/>
              <a:t>. </a:t>
            </a:r>
          </a:p>
          <a:p>
            <a:pPr marL="542925" indent="-542925"/>
            <a:r>
              <a:rPr lang="en-US" b="0" smtClean="0"/>
              <a:t>Cách tạo </a:t>
            </a:r>
            <a:r>
              <a:rPr lang="en-US" b="0"/>
              <a:t>button trên ToolStrip</a:t>
            </a:r>
          </a:p>
          <a:p>
            <a:pPr lvl="1"/>
            <a:r>
              <a:rPr lang="en-US" b="0"/>
              <a:t> </a:t>
            </a:r>
            <a:r>
              <a:rPr lang="en-US" sz="2400" b="0"/>
              <a:t>Kéo ToolStrip </a:t>
            </a:r>
            <a:r>
              <a:rPr lang="en-US" sz="2400" b="0" smtClean="0"/>
              <a:t>thả </a:t>
            </a:r>
            <a:r>
              <a:rPr lang="en-US" sz="2400" b="0"/>
              <a:t>vào </a:t>
            </a:r>
            <a:r>
              <a:rPr lang="en-US" sz="2400" b="0" smtClean="0"/>
              <a:t>form.</a:t>
            </a:r>
            <a:endParaRPr lang="en-US" sz="2400" b="0"/>
          </a:p>
          <a:p>
            <a:pPr lvl="1"/>
            <a:r>
              <a:rPr lang="en-US" sz="2400" b="0"/>
              <a:t> Add </a:t>
            </a:r>
            <a:r>
              <a:rPr lang="en-US" sz="2400" b="0" smtClean="0"/>
              <a:t>ToolStripButton.</a:t>
            </a:r>
            <a:endParaRPr lang="en-US" sz="2400" b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400" y="3299029"/>
            <a:ext cx="2971800" cy="29493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7200" y="3990975"/>
            <a:ext cx="971550" cy="276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62" y="1019175"/>
            <a:ext cx="7077075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4743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>
                <a:solidFill>
                  <a:srgbClr val="FF0000"/>
                </a:solidFill>
              </a:rPr>
              <a:t>3. Thanh công cụ (ToolStrip)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29188"/>
          </a:xfrm>
        </p:spPr>
        <p:txBody>
          <a:bodyPr/>
          <a:lstStyle/>
          <a:p>
            <a:r>
              <a:rPr lang="en-US" b="0"/>
              <a:t>ToolStripMenuItem là 1 Menu Item </a:t>
            </a:r>
            <a:r>
              <a:rPr lang="en-US" b="0" smtClean="0"/>
              <a:t>của Menu Strip.</a:t>
            </a:r>
            <a:endParaRPr lang="en-US" b="0"/>
          </a:p>
          <a:p>
            <a:r>
              <a:rPr lang="vi-VN" b="0"/>
              <a:t> </a:t>
            </a:r>
            <a:r>
              <a:rPr lang="vi-VN" b="0" smtClean="0"/>
              <a:t>M</a:t>
            </a:r>
            <a:r>
              <a:rPr lang="en-US" b="0" smtClean="0"/>
              <a:t>ộ</a:t>
            </a:r>
            <a:r>
              <a:rPr lang="vi-VN" b="0" smtClean="0"/>
              <a:t>t s</a:t>
            </a:r>
            <a:r>
              <a:rPr lang="en-US" b="0" smtClean="0"/>
              <a:t>ố</a:t>
            </a:r>
            <a:r>
              <a:rPr lang="vi-VN" b="0" smtClean="0"/>
              <a:t> thu</a:t>
            </a:r>
            <a:r>
              <a:rPr lang="en-US" b="0" smtClean="0"/>
              <a:t>ộ</a:t>
            </a:r>
            <a:r>
              <a:rPr lang="vi-VN" b="0" smtClean="0"/>
              <a:t>c </a:t>
            </a:r>
            <a:r>
              <a:rPr lang="vi-VN" b="0"/>
              <a:t>tính cơ </a:t>
            </a:r>
            <a:r>
              <a:rPr lang="vi-VN" b="0" smtClean="0"/>
              <a:t>b</a:t>
            </a:r>
            <a:r>
              <a:rPr lang="en-US" b="0"/>
              <a:t>ả</a:t>
            </a:r>
            <a:r>
              <a:rPr lang="vi-VN" b="0" smtClean="0"/>
              <a:t>n</a:t>
            </a:r>
            <a:endParaRPr lang="vi-VN" b="0"/>
          </a:p>
          <a:p>
            <a:pPr lvl="1"/>
            <a:r>
              <a:rPr lang="en-US" b="0"/>
              <a:t> Text</a:t>
            </a:r>
          </a:p>
          <a:p>
            <a:pPr lvl="1"/>
            <a:r>
              <a:rPr lang="en-US" b="0"/>
              <a:t> Image</a:t>
            </a:r>
          </a:p>
          <a:p>
            <a:pPr lvl="1"/>
            <a:r>
              <a:rPr lang="en-US" b="0"/>
              <a:t> Checked</a:t>
            </a:r>
          </a:p>
          <a:p>
            <a:pPr lvl="1"/>
            <a:r>
              <a:rPr lang="en-US" b="0"/>
              <a:t> DropDownItems</a:t>
            </a:r>
          </a:p>
          <a:p>
            <a:r>
              <a:rPr lang="nl-NL" b="0" smtClean="0"/>
              <a:t>Sự kiện chính</a:t>
            </a:r>
            <a:endParaRPr lang="nl-NL" b="0"/>
          </a:p>
          <a:p>
            <a:pPr lvl="1"/>
            <a:r>
              <a:rPr lang="en-US" b="0"/>
              <a:t> Click</a:t>
            </a:r>
            <a:endParaRPr lang="en-US" sz="2400" b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2117" y="2736056"/>
            <a:ext cx="2918883" cy="3283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7585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>
                <a:solidFill>
                  <a:srgbClr val="FF0000"/>
                </a:solidFill>
              </a:rPr>
              <a:t>3. Thanh công cụ (ToolStrip)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001000" cy="4929188"/>
          </a:xfrm>
        </p:spPr>
        <p:txBody>
          <a:bodyPr/>
          <a:lstStyle/>
          <a:p>
            <a:pPr algn="just"/>
            <a:r>
              <a:rPr lang="en-US" sz="2400" b="0"/>
              <a:t>Khai báo trình </a:t>
            </a:r>
            <a:r>
              <a:rPr lang="en-US" sz="2400" b="0" smtClean="0"/>
              <a:t>xử </a:t>
            </a:r>
            <a:r>
              <a:rPr lang="en-US" sz="2400" b="0"/>
              <a:t>lý </a:t>
            </a:r>
            <a:r>
              <a:rPr lang="en-US" sz="2400" b="0" smtClean="0"/>
              <a:t>sự kiện </a:t>
            </a:r>
            <a:r>
              <a:rPr lang="en-US" sz="2400" b="0"/>
              <a:t>Click </a:t>
            </a:r>
            <a:r>
              <a:rPr lang="en-US" sz="2400" b="0" smtClean="0"/>
              <a:t>cho ToolStripButton</a:t>
            </a:r>
            <a:endParaRPr lang="en-US" sz="2400" b="0"/>
          </a:p>
          <a:p>
            <a:r>
              <a:rPr lang="vi-VN" sz="2400" b="0" smtClean="0"/>
              <a:t>Khai </a:t>
            </a:r>
            <a:r>
              <a:rPr lang="vi-VN" sz="2400" b="0"/>
              <a:t>báo tương </a:t>
            </a:r>
            <a:r>
              <a:rPr lang="vi-VN" sz="2400" b="0" smtClean="0"/>
              <a:t>t</a:t>
            </a:r>
            <a:r>
              <a:rPr lang="en-US" sz="2400" b="0"/>
              <a:t>ự</a:t>
            </a:r>
            <a:r>
              <a:rPr lang="vi-VN" sz="2400" b="0" smtClean="0"/>
              <a:t> </a:t>
            </a:r>
            <a:r>
              <a:rPr lang="vi-VN" sz="2400" b="0"/>
              <a:t>như các button</a:t>
            </a:r>
          </a:p>
          <a:p>
            <a:r>
              <a:rPr lang="en-US" sz="2400" b="0" smtClean="0"/>
              <a:t>Kích </a:t>
            </a:r>
            <a:r>
              <a:rPr lang="en-US" sz="2400" b="0"/>
              <a:t>đúp vào button trong Design View</a:t>
            </a:r>
          </a:p>
          <a:p>
            <a:pPr algn="just"/>
            <a:r>
              <a:rPr lang="vi-VN" sz="2400" b="0" smtClean="0"/>
              <a:t>Thông </a:t>
            </a:r>
            <a:r>
              <a:rPr lang="vi-VN" sz="2400" b="0"/>
              <a:t>thưng các button là các </a:t>
            </a:r>
            <a:r>
              <a:rPr lang="vi-VN" sz="2400" b="0" smtClean="0"/>
              <a:t>ch</a:t>
            </a:r>
            <a:r>
              <a:rPr lang="en-US" sz="2400" b="0" smtClean="0"/>
              <a:t>ức</a:t>
            </a:r>
            <a:r>
              <a:rPr lang="vi-VN" sz="2400" b="0" smtClean="0"/>
              <a:t> năng</a:t>
            </a:r>
            <a:r>
              <a:rPr lang="en-US" sz="2400" b="0" smtClean="0"/>
              <a:t> thường sử dụng chứa </a:t>
            </a:r>
            <a:r>
              <a:rPr lang="en-US" sz="2400" b="0"/>
              <a:t>trong </a:t>
            </a:r>
            <a:r>
              <a:rPr lang="en-US" sz="2400" b="0" smtClean="0"/>
              <a:t>menu </a:t>
            </a:r>
            <a:r>
              <a:rPr lang="en-US" sz="2400" b="0"/>
              <a:t>Do đó có </a:t>
            </a:r>
            <a:r>
              <a:rPr lang="en-US" sz="2400" b="0" smtClean="0"/>
              <a:t>thể </a:t>
            </a:r>
            <a:r>
              <a:rPr lang="en-US" sz="2400" b="0"/>
              <a:t>khai báo cùng trình xử lý sự kiện </a:t>
            </a:r>
            <a:r>
              <a:rPr lang="en-US" sz="2400" b="0" smtClean="0"/>
              <a:t>cho các button </a:t>
            </a:r>
            <a:r>
              <a:rPr lang="en-US" sz="2400" b="0"/>
              <a:t>và menu item cùng </a:t>
            </a:r>
            <a:r>
              <a:rPr lang="en-US" sz="2400" b="0" smtClean="0"/>
              <a:t>chức </a:t>
            </a:r>
            <a:r>
              <a:rPr lang="en-US" sz="2400" b="0"/>
              <a:t>năng.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04605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4</a:t>
            </a:r>
            <a:r>
              <a:rPr lang="en-US" sz="2800">
                <a:solidFill>
                  <a:srgbClr val="FF0000"/>
                </a:solidFill>
              </a:rPr>
              <a:t>. Thanh trạng thái (StatusStrip)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29188"/>
          </a:xfrm>
        </p:spPr>
        <p:txBody>
          <a:bodyPr/>
          <a:lstStyle/>
          <a:p>
            <a:pPr marL="542925" indent="-542925" algn="just"/>
            <a:r>
              <a:rPr lang="en-US" b="0" smtClean="0"/>
              <a:t>Hiển thị </a:t>
            </a:r>
            <a:r>
              <a:rPr lang="en-US" b="0"/>
              <a:t>thông tin </a:t>
            </a:r>
            <a:r>
              <a:rPr lang="en-US" b="0" smtClean="0"/>
              <a:t>trạng </a:t>
            </a:r>
            <a:r>
              <a:rPr lang="en-US" b="0"/>
              <a:t>thái </a:t>
            </a:r>
            <a:r>
              <a:rPr lang="en-US" b="0" smtClean="0"/>
              <a:t>của ứng dụng</a:t>
            </a:r>
            <a:r>
              <a:rPr lang="en-US" b="0"/>
              <a:t> </a:t>
            </a:r>
            <a:r>
              <a:rPr lang="nn-NO" b="0" smtClean="0"/>
              <a:t>nằm </a:t>
            </a:r>
            <a:r>
              <a:rPr lang="nn-NO" b="0"/>
              <a:t>bên </a:t>
            </a:r>
            <a:r>
              <a:rPr lang="nn-NO" b="0" smtClean="0"/>
              <a:t>dưới </a:t>
            </a:r>
            <a:r>
              <a:rPr lang="nn-NO" b="0"/>
              <a:t>cùng </a:t>
            </a:r>
            <a:r>
              <a:rPr lang="nn-NO" b="0" smtClean="0"/>
              <a:t>của </a:t>
            </a:r>
            <a:r>
              <a:rPr lang="nn-NO" b="0"/>
              <a:t>Form.</a:t>
            </a:r>
          </a:p>
          <a:p>
            <a:pPr marL="542925" indent="-542925" algn="just"/>
            <a:r>
              <a:rPr lang="fr-FR" b="0" smtClean="0"/>
              <a:t>StatusStrip</a:t>
            </a:r>
            <a:r>
              <a:rPr lang="fr-FR" b="0"/>
              <a:t>: là container </a:t>
            </a:r>
            <a:r>
              <a:rPr lang="fr-FR" b="0" smtClean="0"/>
              <a:t>chứa </a:t>
            </a:r>
            <a:r>
              <a:rPr lang="fr-FR" b="0"/>
              <a:t>control </a:t>
            </a:r>
            <a:r>
              <a:rPr lang="fr-FR" b="0" smtClean="0"/>
              <a:t>khác.</a:t>
            </a:r>
            <a:endParaRPr lang="fr-FR" b="0"/>
          </a:p>
          <a:p>
            <a:pPr marL="0" indent="0">
              <a:buNone/>
            </a:pPr>
            <a:endParaRPr lang="en-US" b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957530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4</a:t>
            </a:r>
            <a:r>
              <a:rPr lang="en-US" sz="2800">
                <a:solidFill>
                  <a:srgbClr val="FF0000"/>
                </a:solidFill>
              </a:rPr>
              <a:t>. Thanh trạng thái (StatusStrip)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4929188"/>
          </a:xfrm>
        </p:spPr>
        <p:txBody>
          <a:bodyPr/>
          <a:lstStyle/>
          <a:p>
            <a:r>
              <a:rPr lang="en-US" b="0" smtClean="0"/>
              <a:t>Tạo </a:t>
            </a:r>
            <a:r>
              <a:rPr lang="en-US" b="0"/>
              <a:t>các item cho </a:t>
            </a:r>
            <a:r>
              <a:rPr lang="en-US" b="0" smtClean="0"/>
              <a:t>StatusStrip</a:t>
            </a:r>
          </a:p>
          <a:p>
            <a:r>
              <a:rPr lang="en-US" sz="2400" b="0" smtClean="0"/>
              <a:t>Ví dụ tạo sự kiện </a:t>
            </a:r>
            <a:r>
              <a:rPr lang="en-US" sz="2400" b="0"/>
              <a:t>Tick </a:t>
            </a:r>
            <a:r>
              <a:rPr lang="en-US" sz="2400" b="0" smtClean="0"/>
              <a:t>của </a:t>
            </a:r>
            <a:r>
              <a:rPr lang="en-US" sz="2400" b="0"/>
              <a:t>Timer </a:t>
            </a:r>
            <a:r>
              <a:rPr lang="en-US" sz="2400" b="0" smtClean="0"/>
              <a:t>cứ mỗi giây kích hoạt </a:t>
            </a:r>
            <a:r>
              <a:rPr lang="en-US" sz="2400" b="0"/>
              <a:t>và </a:t>
            </a:r>
            <a:r>
              <a:rPr lang="en-US" sz="2400" b="0" smtClean="0"/>
              <a:t>hiển thị giờ </a:t>
            </a:r>
            <a:r>
              <a:rPr lang="en-US" sz="2400" b="0"/>
              <a:t>trên </a:t>
            </a:r>
            <a:r>
              <a:rPr lang="en-US" sz="2400" b="0" smtClean="0"/>
              <a:t>StatusStrip.</a:t>
            </a:r>
            <a:endParaRPr lang="fr-FR" sz="2400" b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1" y="4953000"/>
            <a:ext cx="6324600" cy="15557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2097053"/>
            <a:ext cx="5153025" cy="273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16412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>
                <a:solidFill>
                  <a:srgbClr val="FF0000"/>
                </a:solidFill>
              </a:rPr>
              <a:t>5. Các hộp thoại (Common Dialog)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29188"/>
          </a:xfrm>
        </p:spPr>
        <p:txBody>
          <a:bodyPr/>
          <a:lstStyle/>
          <a:p>
            <a:pPr marL="542925" indent="-542925">
              <a:spcBef>
                <a:spcPts val="1200"/>
              </a:spcBef>
              <a:spcAft>
                <a:spcPts val="1200"/>
              </a:spcAft>
            </a:pPr>
            <a:r>
              <a:rPr lang="en-US" b="0">
                <a:latin typeface="+mn-lt"/>
              </a:rPr>
              <a:t>Hộp thoại thông báo (MessageBox)</a:t>
            </a:r>
          </a:p>
          <a:p>
            <a:pPr marL="542925" indent="-542925">
              <a:spcBef>
                <a:spcPts val="1200"/>
              </a:spcBef>
              <a:spcAft>
                <a:spcPts val="1200"/>
              </a:spcAft>
            </a:pPr>
            <a:r>
              <a:rPr lang="en-US" b="0">
                <a:latin typeface="+mn-lt"/>
              </a:rPr>
              <a:t>Hộp thoại màu (ColorDialog)</a:t>
            </a:r>
          </a:p>
          <a:p>
            <a:pPr marL="542925" indent="-542925">
              <a:spcBef>
                <a:spcPts val="1200"/>
              </a:spcBef>
              <a:spcAft>
                <a:spcPts val="1200"/>
              </a:spcAft>
            </a:pPr>
            <a:r>
              <a:rPr lang="en-US" b="0">
                <a:latin typeface="+mn-lt"/>
              </a:rPr>
              <a:t>Hộp thoại Font (FontDialog)</a:t>
            </a:r>
          </a:p>
          <a:p>
            <a:pPr marL="542925" indent="-542925">
              <a:spcBef>
                <a:spcPts val="1200"/>
              </a:spcBef>
              <a:spcAft>
                <a:spcPts val="1200"/>
              </a:spcAft>
            </a:pPr>
            <a:r>
              <a:rPr lang="en-US" b="0">
                <a:latin typeface="+mn-lt"/>
              </a:rPr>
              <a:t>Hộp thoại mở tập tin (OpenFileDialog)</a:t>
            </a:r>
          </a:p>
          <a:p>
            <a:pPr marL="542925" indent="-542925">
              <a:spcBef>
                <a:spcPts val="1200"/>
              </a:spcBef>
              <a:spcAft>
                <a:spcPts val="1200"/>
              </a:spcAft>
            </a:pPr>
            <a:r>
              <a:rPr lang="en-US" b="0">
                <a:latin typeface="+mn-lt"/>
              </a:rPr>
              <a:t>Hộp thoại lưu tập tin (SaveFileDialog) </a:t>
            </a:r>
          </a:p>
          <a:p>
            <a:pPr marL="0" indent="0" algn="just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220833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>
                <a:solidFill>
                  <a:srgbClr val="FF0000"/>
                </a:solidFill>
              </a:rPr>
              <a:t>5. Các hộp thoại (Common Dialog)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57200" y="1219200"/>
            <a:ext cx="82296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/>
              <a:t>Các dialog thường được sử dụng</a:t>
            </a:r>
          </a:p>
          <a:p>
            <a:pPr marL="0" indent="0">
              <a:buNone/>
            </a:pPr>
            <a:endParaRPr lang="en-US" smtClean="0"/>
          </a:p>
          <a:p>
            <a:pPr lvl="1"/>
            <a:endParaRPr lang="en-US"/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3581400" y="2895600"/>
            <a:ext cx="2049463" cy="1038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41176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Common Dialog</a:t>
            </a:r>
          </a:p>
        </p:txBody>
      </p:sp>
      <p:sp>
        <p:nvSpPr>
          <p:cNvPr id="8" name="AutoShape 5"/>
          <p:cNvSpPr>
            <a:spLocks noChangeArrowheads="1"/>
          </p:cNvSpPr>
          <p:nvPr/>
        </p:nvSpPr>
        <p:spPr bwMode="auto">
          <a:xfrm>
            <a:off x="1143000" y="2438400"/>
            <a:ext cx="1922463" cy="4302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FF"/>
              </a:gs>
              <a:gs pos="50000">
                <a:srgbClr val="00FFFF">
                  <a:gamma/>
                  <a:tint val="0"/>
                  <a:invGamma/>
                </a:srgbClr>
              </a:gs>
              <a:gs pos="100000">
                <a:srgbClr val="00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OpenFileDialog</a:t>
            </a:r>
          </a:p>
        </p:txBody>
      </p:sp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1143000" y="3886200"/>
            <a:ext cx="1905000" cy="4302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00">
                  <a:gamma/>
                  <a:tint val="28627"/>
                  <a:invGamma/>
                </a:srgbClr>
              </a:gs>
              <a:gs pos="100000">
                <a:srgbClr val="FFFF0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SaveFileDialog</a:t>
            </a: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6096000" y="2438400"/>
            <a:ext cx="1905000" cy="4302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00FF"/>
              </a:gs>
              <a:gs pos="50000">
                <a:srgbClr val="FF00FF">
                  <a:gamma/>
                  <a:tint val="19216"/>
                  <a:invGamma/>
                </a:srgbClr>
              </a:gs>
              <a:gs pos="100000">
                <a:srgbClr val="FF00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ColorDialog</a:t>
            </a:r>
          </a:p>
        </p:txBody>
      </p:sp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6096000" y="3886200"/>
            <a:ext cx="1905000" cy="4302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9CC00"/>
              </a:gs>
              <a:gs pos="50000">
                <a:srgbClr val="99CC00">
                  <a:gamma/>
                  <a:tint val="22353"/>
                  <a:invGamma/>
                </a:srgbClr>
              </a:gs>
              <a:gs pos="100000">
                <a:srgbClr val="99CC0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FontDialog</a:t>
            </a:r>
          </a:p>
        </p:txBody>
      </p:sp>
      <p:sp>
        <p:nvSpPr>
          <p:cNvPr id="12" name="AutoShape 9"/>
          <p:cNvSpPr>
            <a:spLocks noChangeArrowheads="1"/>
          </p:cNvSpPr>
          <p:nvPr/>
        </p:nvSpPr>
        <p:spPr bwMode="auto">
          <a:xfrm>
            <a:off x="3733800" y="4648200"/>
            <a:ext cx="1905000" cy="4302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99FF"/>
              </a:gs>
              <a:gs pos="50000">
                <a:srgbClr val="CC99FF">
                  <a:gamma/>
                  <a:tint val="41176"/>
                  <a:invGamma/>
                </a:srgbClr>
              </a:gs>
              <a:gs pos="100000">
                <a:srgbClr val="CC99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PrintDialog</a:t>
            </a:r>
          </a:p>
        </p:txBody>
      </p:sp>
      <p:sp>
        <p:nvSpPr>
          <p:cNvPr id="13" name="Line 10"/>
          <p:cNvSpPr>
            <a:spLocks noChangeShapeType="1"/>
          </p:cNvSpPr>
          <p:nvPr/>
        </p:nvSpPr>
        <p:spPr bwMode="auto">
          <a:xfrm>
            <a:off x="6096000" y="4876800"/>
            <a:ext cx="457200" cy="0"/>
          </a:xfrm>
          <a:prstGeom prst="line">
            <a:avLst/>
          </a:prstGeom>
          <a:noFill/>
          <a:ln w="57150">
            <a:solidFill>
              <a:schemeClr val="tx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9921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>
                <a:solidFill>
                  <a:srgbClr val="FF0000"/>
                </a:solidFill>
              </a:rPr>
              <a:t>5. Các hộp thoại (Common Dialog)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457200" y="990600"/>
            <a:ext cx="82296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smtClean="0"/>
              <a:t>Cách sử dụng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smtClean="0"/>
              <a:t>Kéo thả dialog vào form</a:t>
            </a:r>
          </a:p>
          <a:p>
            <a:pPr lvl="2"/>
            <a:r>
              <a:rPr lang="en-US" smtClean="0"/>
              <a:t>VS sẽ tạo thể hiện chứa trong lớp form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smtClean="0"/>
              <a:t>Khai báo đối tượng và tạo thể hiện của lớp CD</a:t>
            </a:r>
          </a:p>
          <a:p>
            <a:pPr lvl="2"/>
            <a:r>
              <a:rPr lang="en-US" smtClean="0"/>
              <a:t>VD: OpenFileDialog oFile = new OpenFileDialog();</a:t>
            </a:r>
            <a:endParaRPr lang="en-US"/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352800"/>
            <a:ext cx="1714500" cy="2609850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352800"/>
            <a:ext cx="2314575" cy="1819275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Freeform 7"/>
          <p:cNvSpPr>
            <a:spLocks/>
          </p:cNvSpPr>
          <p:nvPr/>
        </p:nvSpPr>
        <p:spPr bwMode="auto">
          <a:xfrm>
            <a:off x="3505200" y="3721100"/>
            <a:ext cx="1524000" cy="622300"/>
          </a:xfrm>
          <a:custGeom>
            <a:avLst/>
            <a:gdLst>
              <a:gd name="T0" fmla="*/ 0 w 960"/>
              <a:gd name="T1" fmla="*/ 392 h 392"/>
              <a:gd name="T2" fmla="*/ 384 w 960"/>
              <a:gd name="T3" fmla="*/ 8 h 392"/>
              <a:gd name="T4" fmla="*/ 960 w 960"/>
              <a:gd name="T5" fmla="*/ 344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60" h="392">
                <a:moveTo>
                  <a:pt x="0" y="392"/>
                </a:moveTo>
                <a:cubicBezTo>
                  <a:pt x="112" y="204"/>
                  <a:pt x="224" y="16"/>
                  <a:pt x="384" y="8"/>
                </a:cubicBezTo>
                <a:cubicBezTo>
                  <a:pt x="544" y="0"/>
                  <a:pt x="864" y="288"/>
                  <a:pt x="960" y="344"/>
                </a:cubicBezTo>
              </a:path>
            </a:pathLst>
          </a:custGeom>
          <a:noFill/>
          <a:ln w="38100" cap="flat" cmpd="sng">
            <a:solidFill>
              <a:schemeClr val="tx2"/>
            </a:solidFill>
            <a:prstDash val="dash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8" name="AutoShape 8"/>
          <p:cNvSpPr>
            <a:spLocks noChangeArrowheads="1"/>
          </p:cNvSpPr>
          <p:nvPr/>
        </p:nvSpPr>
        <p:spPr bwMode="auto">
          <a:xfrm>
            <a:off x="4953000" y="4191000"/>
            <a:ext cx="304800" cy="228600"/>
          </a:xfrm>
          <a:prstGeom prst="irregularSeal2">
            <a:avLst/>
          </a:prstGeom>
          <a:solidFill>
            <a:srgbClr val="FFFF00"/>
          </a:solidFill>
          <a:ln w="38100">
            <a:solidFill>
              <a:srgbClr val="FFCC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1981200" y="3276600"/>
            <a:ext cx="1905000" cy="2819400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 rot="16200000">
            <a:off x="745331" y="4512469"/>
            <a:ext cx="19542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Common Dialog</a:t>
            </a:r>
          </a:p>
        </p:txBody>
      </p:sp>
    </p:spTree>
    <p:extLst>
      <p:ext uri="{BB962C8B-B14F-4D97-AF65-F5344CB8AC3E}">
        <p14:creationId xmlns:p14="http://schemas.microsoft.com/office/powerpoint/2010/main" val="429261338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5.1 MessageBox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57200" y="1295400"/>
            <a:ext cx="82296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smtClean="0"/>
              <a:t>Hiển thị hộp thoại chứa thông tin chỉ dẫn đến user</a:t>
            </a:r>
          </a:p>
          <a:p>
            <a:r>
              <a:rPr lang="en-US" sz="2400" smtClean="0"/>
              <a:t>Bao gồm các phần</a:t>
            </a:r>
          </a:p>
          <a:p>
            <a:pPr lvl="1"/>
            <a:r>
              <a:rPr lang="en-US" sz="2400" smtClean="0"/>
              <a:t>Text</a:t>
            </a:r>
          </a:p>
          <a:p>
            <a:pPr lvl="1"/>
            <a:r>
              <a:rPr lang="en-US" sz="2400" smtClean="0"/>
              <a:t>Button</a:t>
            </a:r>
          </a:p>
          <a:p>
            <a:pPr lvl="1"/>
            <a:r>
              <a:rPr lang="en-US" sz="2400" smtClean="0"/>
              <a:t>Symbol</a:t>
            </a:r>
          </a:p>
          <a:p>
            <a:r>
              <a:rPr lang="en-US" sz="2400" smtClean="0"/>
              <a:t>Lớp MessageBox có phương thức tĩnh Show để hiển thị dialog.</a:t>
            </a:r>
          </a:p>
          <a:p>
            <a:pPr lvl="1"/>
            <a:r>
              <a:rPr lang="en-US" sz="2400" smtClean="0"/>
              <a:t>Bắt giá trị trả về để biết phản ứng của user</a:t>
            </a:r>
          </a:p>
          <a:p>
            <a:pPr lvl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53656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5.1 MessageBox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57200" y="1295400"/>
            <a:ext cx="82296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smtClean="0"/>
              <a:t>Có khoảng 21 phiên bản của Show</a:t>
            </a:r>
          </a:p>
          <a:p>
            <a:r>
              <a:rPr lang="en-US" sz="2400" smtClean="0"/>
              <a:t>Một số phiên bản thường sử dụng</a:t>
            </a:r>
          </a:p>
          <a:p>
            <a:pPr lvl="1"/>
            <a:r>
              <a:rPr lang="en-US" sz="2000" smtClean="0">
                <a:solidFill>
                  <a:schemeClr val="folHlink"/>
                </a:solidFill>
              </a:rPr>
              <a:t>DialogResult</a:t>
            </a:r>
            <a:r>
              <a:rPr lang="en-US" sz="2000" smtClean="0"/>
              <a:t> </a:t>
            </a:r>
            <a:r>
              <a:rPr lang="en-US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Show</a:t>
            </a:r>
            <a:r>
              <a:rPr lang="en-US" sz="2000" smtClean="0"/>
              <a:t>(string text);</a:t>
            </a:r>
          </a:p>
          <a:p>
            <a:pPr lvl="1"/>
            <a:r>
              <a:rPr lang="en-US" sz="2000" smtClean="0">
                <a:solidFill>
                  <a:schemeClr val="folHlink"/>
                </a:solidFill>
              </a:rPr>
              <a:t>DialogResult</a:t>
            </a:r>
            <a:r>
              <a:rPr lang="en-US" sz="2000" smtClean="0"/>
              <a:t> </a:t>
            </a:r>
            <a:r>
              <a:rPr lang="en-US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Show</a:t>
            </a:r>
            <a:r>
              <a:rPr lang="en-US" sz="2000" smtClean="0"/>
              <a:t>(string text, string caption);</a:t>
            </a:r>
          </a:p>
          <a:p>
            <a:pPr lvl="1"/>
            <a:r>
              <a:rPr lang="en-US" sz="2000" smtClean="0">
                <a:solidFill>
                  <a:schemeClr val="folHlink"/>
                </a:solidFill>
              </a:rPr>
              <a:t>DialogResult</a:t>
            </a:r>
            <a:r>
              <a:rPr lang="en-US" sz="2000" smtClean="0"/>
              <a:t> </a:t>
            </a:r>
            <a:r>
              <a:rPr lang="en-US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Show</a:t>
            </a:r>
            <a:r>
              <a:rPr lang="en-US" sz="2000" smtClean="0"/>
              <a:t>(string text, string caption, </a:t>
            </a:r>
            <a:r>
              <a:rPr lang="en-US" sz="2000" smtClean="0">
                <a:solidFill>
                  <a:srgbClr val="CC00FF"/>
                </a:solidFill>
              </a:rPr>
              <a:t>MessageBoxButtons</a:t>
            </a:r>
            <a:r>
              <a:rPr lang="en-US" sz="2000" smtClean="0"/>
              <a:t> button);</a:t>
            </a:r>
          </a:p>
          <a:p>
            <a:pPr lvl="1"/>
            <a:r>
              <a:rPr lang="en-US" sz="2000" smtClean="0">
                <a:solidFill>
                  <a:schemeClr val="folHlink"/>
                </a:solidFill>
              </a:rPr>
              <a:t>DialogResult</a:t>
            </a:r>
            <a:r>
              <a:rPr lang="en-US" sz="2000" smtClean="0"/>
              <a:t> </a:t>
            </a:r>
            <a:r>
              <a:rPr lang="en-US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Show</a:t>
            </a:r>
            <a:r>
              <a:rPr lang="en-US" sz="2000" smtClean="0"/>
              <a:t>(string text, string caption, </a:t>
            </a:r>
            <a:r>
              <a:rPr lang="en-US" sz="2000" smtClean="0">
                <a:solidFill>
                  <a:srgbClr val="CC00FF"/>
                </a:solidFill>
              </a:rPr>
              <a:t>MessageBoxButtons</a:t>
            </a:r>
            <a:r>
              <a:rPr lang="en-US" sz="2000" smtClean="0"/>
              <a:t> button, </a:t>
            </a:r>
            <a:r>
              <a:rPr lang="en-US" sz="2000" smtClean="0">
                <a:solidFill>
                  <a:srgbClr val="003366"/>
                </a:solidFill>
              </a:rPr>
              <a:t>MessageBoxIcon</a:t>
            </a:r>
            <a:r>
              <a:rPr lang="en-US" sz="2000" smtClean="0"/>
              <a:t> icon);</a:t>
            </a:r>
          </a:p>
          <a:p>
            <a:pPr lvl="1"/>
            <a:r>
              <a:rPr lang="en-US" sz="2000" smtClean="0"/>
              <a:t>…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387779960"/>
      </p:ext>
    </p:extLst>
  </p:cSld>
  <p:clrMapOvr>
    <a:masterClrMapping/>
  </p:clrMapOvr>
  <p:transition spd="med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5.1 MessageBox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57200" y="1295400"/>
            <a:ext cx="83820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/>
              <a:t>Các button hiển thị theo message</a:t>
            </a:r>
          </a:p>
          <a:p>
            <a:pPr lvl="1"/>
            <a:r>
              <a:rPr lang="en-US" smtClean="0"/>
              <a:t>Cho phép user chọn lựa các phản ứng với message</a:t>
            </a:r>
          </a:p>
          <a:p>
            <a:pPr lvl="1"/>
            <a:r>
              <a:rPr lang="en-US" smtClean="0"/>
              <a:t>Được định nghĩa trong MessageBoxButtons</a:t>
            </a:r>
            <a:endParaRPr lang="en-US"/>
          </a:p>
        </p:txBody>
      </p:sp>
      <p:graphicFrame>
        <p:nvGraphicFramePr>
          <p:cNvPr id="7" name="Group 1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386855"/>
              </p:ext>
            </p:extLst>
          </p:nvPr>
        </p:nvGraphicFramePr>
        <p:xfrm>
          <a:off x="1295400" y="3429000"/>
          <a:ext cx="6781800" cy="2560320"/>
        </p:xfrm>
        <a:graphic>
          <a:graphicData uri="http://schemas.openxmlformats.org/drawingml/2006/table">
            <a:tbl>
              <a:tblPr/>
              <a:tblGrid>
                <a:gridCol w="3124200"/>
                <a:gridCol w="3657600"/>
              </a:tblGrid>
              <a:tr h="3683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OK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OKCancel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5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AbortRetryIgnore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5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YesNoCancel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5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YesNo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83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RetryCancel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Rectangle 93"/>
          <p:cNvSpPr>
            <a:spLocks noChangeArrowheads="1"/>
          </p:cNvSpPr>
          <p:nvPr/>
        </p:nvSpPr>
        <p:spPr bwMode="auto">
          <a:xfrm>
            <a:off x="4648200" y="4419600"/>
            <a:ext cx="348204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MessageBoxButtons</a:t>
            </a:r>
          </a:p>
        </p:txBody>
      </p:sp>
    </p:spTree>
    <p:extLst>
      <p:ext uri="{BB962C8B-B14F-4D97-AF65-F5344CB8AC3E}">
        <p14:creationId xmlns:p14="http://schemas.microsoft.com/office/powerpoint/2010/main" val="1314181742"/>
      </p:ext>
    </p:extLst>
  </p:cSld>
  <p:clrMapOvr>
    <a:masterClrMapping/>
  </p:clrMapOvr>
  <p:transition spd="med"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5.1 MessageBox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457200" y="1295400"/>
            <a:ext cx="80772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smtClean="0"/>
              <a:t>MessageBoxIcon: định nghĩa các icon kèm theo message</a:t>
            </a:r>
            <a:endParaRPr lang="en-US" sz="2400"/>
          </a:p>
        </p:txBody>
      </p:sp>
      <p:graphicFrame>
        <p:nvGraphicFramePr>
          <p:cNvPr id="10" name="Group 79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790431294"/>
              </p:ext>
            </p:extLst>
          </p:nvPr>
        </p:nvGraphicFramePr>
        <p:xfrm>
          <a:off x="2057400" y="2590800"/>
          <a:ext cx="5035550" cy="3267456"/>
        </p:xfrm>
        <a:graphic>
          <a:graphicData uri="http://schemas.openxmlformats.org/drawingml/2006/table">
            <a:tbl>
              <a:tblPr/>
              <a:tblGrid>
                <a:gridCol w="838200"/>
                <a:gridCol w="4197350"/>
              </a:tblGrid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noProof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MessageBoxIcon.Asterisk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MessageBoxIcon.Information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noProof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MessageBoxIcon.Error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noProof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MessageBoxIcon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.Stop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noProof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MessageBoxIcon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.Hand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noProof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MessageBoxIcon.Exclamation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noProof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MessageBoxIcon.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Warning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noProof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MessageBoxIcon.Question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noProof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MessageBoxIcon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.None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1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743200"/>
            <a:ext cx="323850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632200"/>
            <a:ext cx="333375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700" y="4483100"/>
            <a:ext cx="295275" cy="31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700" y="5080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056631"/>
      </p:ext>
    </p:extLst>
  </p:cSld>
  <p:clrMapOvr>
    <a:masterClrMapping/>
  </p:clrMapOvr>
  <p:transition spd="med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5.1 MessageBox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57200" y="1295400"/>
            <a:ext cx="82296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/>
              <a:t>Một số các MessageBox minh họa</a:t>
            </a:r>
            <a:endParaRPr lang="en-US"/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425" y="2362200"/>
            <a:ext cx="2162175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2362200"/>
            <a:ext cx="2257425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267200"/>
            <a:ext cx="2447925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267200"/>
            <a:ext cx="2219325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9764727"/>
      </p:ext>
    </p:extLst>
  </p:cSld>
  <p:clrMapOvr>
    <a:masterClrMapping/>
  </p:clrMapOvr>
  <p:transition spd="med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5.2 </a:t>
            </a:r>
            <a:r>
              <a:rPr lang="en-US" sz="2800">
                <a:solidFill>
                  <a:srgbClr val="FF0000"/>
                </a:solidFill>
              </a:rPr>
              <a:t>ColorDialog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5410200" cy="4929188"/>
          </a:xfrm>
        </p:spPr>
        <p:txBody>
          <a:bodyPr/>
          <a:lstStyle/>
          <a:p>
            <a:pPr algn="just"/>
            <a:r>
              <a:rPr lang="vi-VN" b="0"/>
              <a:t>Hiển thị bảng màu cho phép người dùng lựa </a:t>
            </a:r>
            <a:r>
              <a:rPr lang="vi-VN" b="0" smtClean="0"/>
              <a:t>chọn</a:t>
            </a:r>
            <a:r>
              <a:rPr lang="en-US" b="0" smtClean="0"/>
              <a:t>.</a:t>
            </a:r>
          </a:p>
          <a:p>
            <a:pPr algn="just"/>
            <a:r>
              <a:rPr lang="en-US"/>
              <a:t>Thuộc </a:t>
            </a:r>
            <a:r>
              <a:rPr lang="en-US" smtClean="0"/>
              <a:t>tính</a:t>
            </a:r>
          </a:p>
          <a:p>
            <a:pPr lvl="1" algn="just"/>
            <a:r>
              <a:rPr lang="en-US" smtClean="0"/>
              <a:t>FullOpen: </a:t>
            </a:r>
            <a:r>
              <a:rPr lang="en-US"/>
              <a:t>Trạng thái full.</a:t>
            </a:r>
            <a:endParaRPr lang="en-US" smtClean="0"/>
          </a:p>
          <a:p>
            <a:pPr lvl="1" algn="just"/>
            <a:r>
              <a:rPr lang="en-US" smtClean="0"/>
              <a:t>Color: </a:t>
            </a:r>
            <a:r>
              <a:rPr lang="vi-VN"/>
              <a:t>Lấy về màu được chọn</a:t>
            </a:r>
            <a:r>
              <a:rPr lang="vi-VN" smtClean="0"/>
              <a:t>.</a:t>
            </a:r>
            <a:endParaRPr lang="en-US" smtClean="0"/>
          </a:p>
          <a:p>
            <a:pPr algn="just"/>
            <a:r>
              <a:rPr lang="en-US" smtClean="0"/>
              <a:t>Phương thức</a:t>
            </a:r>
          </a:p>
          <a:p>
            <a:pPr lvl="1" algn="just"/>
            <a:r>
              <a:rPr lang="en-US"/>
              <a:t>ShowDialog</a:t>
            </a:r>
            <a:r>
              <a:rPr lang="en-US" smtClean="0"/>
              <a:t>(): Hiển thị hộp màu.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371600"/>
            <a:ext cx="2794612" cy="4204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637344"/>
      </p:ext>
    </p:extLst>
  </p:cSld>
  <p:clrMapOvr>
    <a:masterClrMapping/>
  </p:clrMapOvr>
  <p:transition spd="med">
    <p:pull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5.2 </a:t>
            </a:r>
            <a:r>
              <a:rPr lang="en-US" sz="2800">
                <a:solidFill>
                  <a:srgbClr val="FF0000"/>
                </a:solidFill>
              </a:rPr>
              <a:t>ColorDialog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914400" y="1841480"/>
            <a:ext cx="7543800" cy="295465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vi-VN" smtClean="0">
                <a:solidFill>
                  <a:srgbClr val="00B0F0"/>
                </a:solidFill>
              </a:rPr>
              <a:t>DialogResult</a:t>
            </a:r>
            <a:r>
              <a:rPr lang="vi-VN" smtClean="0"/>
              <a:t> Color_Result=colorDialog.</a:t>
            </a:r>
            <a:r>
              <a:rPr lang="vi-VN" smtClean="0">
                <a:solidFill>
                  <a:srgbClr val="FF0000"/>
                </a:solidFill>
              </a:rPr>
              <a:t>ShowDialog</a:t>
            </a:r>
            <a:r>
              <a:rPr lang="vi-VN"/>
              <a:t>();</a:t>
            </a:r>
          </a:p>
          <a:p>
            <a:r>
              <a:rPr lang="vi-VN" b="1" smtClean="0">
                <a:solidFill>
                  <a:srgbClr val="00B0F0"/>
                </a:solidFill>
              </a:rPr>
              <a:t>if</a:t>
            </a:r>
            <a:r>
              <a:rPr lang="vi-VN" smtClean="0"/>
              <a:t> </a:t>
            </a:r>
            <a:r>
              <a:rPr lang="vi-VN"/>
              <a:t>(Color_Result == DialogResult.</a:t>
            </a:r>
            <a:r>
              <a:rPr lang="vi-VN">
                <a:solidFill>
                  <a:srgbClr val="00B0F0"/>
                </a:solidFill>
              </a:rPr>
              <a:t>OK</a:t>
            </a:r>
            <a:r>
              <a:rPr lang="vi-VN"/>
              <a:t>)</a:t>
            </a:r>
          </a:p>
          <a:p>
            <a:r>
              <a:rPr lang="vi-VN" smtClean="0"/>
              <a:t>{</a:t>
            </a:r>
            <a:endParaRPr lang="vi-VN"/>
          </a:p>
          <a:p>
            <a:pPr lvl="1"/>
            <a:r>
              <a:rPr lang="en-US"/>
              <a:t>RichTextBox</a:t>
            </a:r>
            <a:r>
              <a:rPr lang="vi-VN" smtClean="0"/>
              <a:t>.SelectionColor </a:t>
            </a:r>
            <a:r>
              <a:rPr lang="vi-VN"/>
              <a:t>= </a:t>
            </a:r>
            <a:r>
              <a:rPr lang="vi-VN" smtClean="0"/>
              <a:t>colorDialog.Color</a:t>
            </a:r>
            <a:r>
              <a:rPr lang="vi-VN"/>
              <a:t>;</a:t>
            </a:r>
          </a:p>
          <a:p>
            <a:r>
              <a:rPr lang="vi-VN" smtClean="0"/>
              <a:t>}</a:t>
            </a:r>
            <a:endParaRPr lang="vi-VN"/>
          </a:p>
          <a:p>
            <a:r>
              <a:rPr lang="vi-VN" b="1" smtClean="0">
                <a:solidFill>
                  <a:srgbClr val="00B0F0"/>
                </a:solidFill>
              </a:rPr>
              <a:t>else</a:t>
            </a:r>
            <a:endParaRPr lang="vi-VN" b="1">
              <a:solidFill>
                <a:srgbClr val="00B0F0"/>
              </a:solidFill>
            </a:endParaRPr>
          </a:p>
          <a:p>
            <a:r>
              <a:rPr lang="vi-VN" smtClean="0"/>
              <a:t>{</a:t>
            </a:r>
            <a:endParaRPr lang="vi-VN"/>
          </a:p>
          <a:p>
            <a:pPr lvl="1"/>
            <a:r>
              <a:rPr lang="vi-VN" smtClean="0"/>
              <a:t>MessageBox.</a:t>
            </a:r>
            <a:r>
              <a:rPr lang="vi-VN" smtClean="0">
                <a:solidFill>
                  <a:srgbClr val="FF0000"/>
                </a:solidFill>
              </a:rPr>
              <a:t>Show</a:t>
            </a:r>
            <a:r>
              <a:rPr lang="vi-VN"/>
              <a:t>("Bạn chưa chọn màu ","Thông báo</a:t>
            </a:r>
            <a:r>
              <a:rPr lang="vi-VN" smtClean="0"/>
              <a:t>",</a:t>
            </a:r>
            <a:r>
              <a:rPr lang="en-US" smtClean="0"/>
              <a:t> </a:t>
            </a:r>
            <a:r>
              <a:rPr lang="vi-VN" smtClean="0"/>
              <a:t>MessageBoxButtons.OK,</a:t>
            </a:r>
            <a:r>
              <a:rPr lang="en-US" smtClean="0"/>
              <a:t> </a:t>
            </a:r>
            <a:r>
              <a:rPr lang="vi-VN" smtClean="0"/>
              <a:t>MessageBoxIcon.Information</a:t>
            </a:r>
            <a:r>
              <a:rPr lang="vi-VN"/>
              <a:t>);</a:t>
            </a:r>
          </a:p>
          <a:p>
            <a:r>
              <a:rPr lang="vi-VN" smtClean="0"/>
              <a:t>}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977920"/>
            <a:ext cx="8229600" cy="774680"/>
          </a:xfrm>
        </p:spPr>
        <p:txBody>
          <a:bodyPr/>
          <a:lstStyle/>
          <a:p>
            <a:pPr algn="just"/>
            <a:r>
              <a:rPr lang="en-US" sz="2400" smtClean="0"/>
              <a:t> </a:t>
            </a:r>
            <a:r>
              <a:rPr lang="en-US" sz="2400" smtClean="0">
                <a:solidFill>
                  <a:srgbClr val="FF0000"/>
                </a:solidFill>
              </a:rPr>
              <a:t>Demo </a:t>
            </a:r>
            <a:r>
              <a:rPr lang="en-US" sz="2400" b="0" smtClean="0"/>
              <a:t>Code thiết lập màu cho Text được chọn trên RichTextBox</a:t>
            </a:r>
            <a:endParaRPr lang="en-US" sz="2400" b="0"/>
          </a:p>
        </p:txBody>
      </p:sp>
    </p:spTree>
    <p:extLst>
      <p:ext uri="{BB962C8B-B14F-4D97-AF65-F5344CB8AC3E}">
        <p14:creationId xmlns:p14="http://schemas.microsoft.com/office/powerpoint/2010/main" val="1550397964"/>
      </p:ext>
    </p:extLst>
  </p:cSld>
  <p:clrMapOvr>
    <a:masterClrMapping/>
  </p:clrMapOvr>
  <p:transition spd="med">
    <p:pull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5.3 </a:t>
            </a:r>
            <a:r>
              <a:rPr lang="en-US" sz="2800">
                <a:solidFill>
                  <a:srgbClr val="FF0000"/>
                </a:solidFill>
              </a:rPr>
              <a:t>FontDialog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57200" y="1295400"/>
            <a:ext cx="82296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smtClean="0"/>
              <a:t>Chức năng hiển thị hộp thoại chọn font chữ được install trong máy</a:t>
            </a:r>
          </a:p>
          <a:p>
            <a:pPr lvl="1"/>
            <a:r>
              <a:rPr lang="en-US" sz="2400" smtClean="0"/>
              <a:t>Trong ứng dụng làm việc với document, đồ họa, …</a:t>
            </a:r>
          </a:p>
          <a:p>
            <a:r>
              <a:rPr lang="en-US" sz="2400" smtClean="0"/>
              <a:t>Sử dụng FontDialog</a:t>
            </a:r>
          </a:p>
          <a:p>
            <a:pPr lvl="1"/>
            <a:r>
              <a:rPr lang="en-US" sz="2400" smtClean="0"/>
              <a:t>Từ ToolBox kéo thả FontDialog vào Form</a:t>
            </a:r>
          </a:p>
          <a:p>
            <a:pPr lvl="2"/>
            <a:r>
              <a:rPr lang="en-US" smtClean="0"/>
              <a:t>Sử dụng trong lúc thiết kế</a:t>
            </a:r>
          </a:p>
          <a:p>
            <a:pPr lvl="1"/>
            <a:r>
              <a:rPr lang="en-US" sz="2400" smtClean="0"/>
              <a:t>Khai báo thể hiện FontDialog và hiển thị</a:t>
            </a:r>
          </a:p>
          <a:p>
            <a:pPr lvl="2"/>
            <a:r>
              <a:rPr lang="en-US" smtClean="0"/>
              <a:t>Viết code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340422"/>
      </p:ext>
    </p:extLst>
  </p:cSld>
  <p:clrMapOvr>
    <a:masterClrMapping/>
  </p:clrMapOvr>
  <p:transition spd="med">
    <p:pull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5.3 </a:t>
            </a:r>
            <a:r>
              <a:rPr lang="en-US" sz="2800">
                <a:solidFill>
                  <a:srgbClr val="FF0000"/>
                </a:solidFill>
              </a:rPr>
              <a:t>FontDialog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28</a:t>
            </a:fld>
            <a:endParaRPr lang="en-US" dirty="0"/>
          </a:p>
        </p:txBody>
      </p:sp>
      <p:graphicFrame>
        <p:nvGraphicFramePr>
          <p:cNvPr id="6" name="Group 4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2616416"/>
              </p:ext>
            </p:extLst>
          </p:nvPr>
        </p:nvGraphicFramePr>
        <p:xfrm>
          <a:off x="457200" y="1295400"/>
          <a:ext cx="8229600" cy="4267200"/>
        </p:xfrm>
        <a:graphic>
          <a:graphicData uri="http://schemas.openxmlformats.org/drawingml/2006/table">
            <a:tbl>
              <a:tblPr/>
              <a:tblGrid>
                <a:gridCol w="2667000"/>
                <a:gridCol w="5562600"/>
              </a:tblGrid>
              <a:tr h="33020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Thuộc tính, phương thức, Sự kiện thường dùng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020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Thuộc tính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52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Font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Get/set font được chọn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Color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Get/set màu của font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ShowColor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Hiển thị hay không hiển thị chọn màu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ShowApply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Hiển thị/ không button Apply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Phương thức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ShowDialog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Hiển thị dialog ra màn hình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Sự kiện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Apply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Kích hoạt khi user chọn apply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4459636"/>
      </p:ext>
    </p:extLst>
  </p:cSld>
  <p:clrMapOvr>
    <a:masterClrMapping/>
  </p:clrMapOvr>
  <p:transition spd="med">
    <p:pull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5.3 </a:t>
            </a:r>
            <a:r>
              <a:rPr lang="en-US" sz="2800">
                <a:solidFill>
                  <a:srgbClr val="FF0000"/>
                </a:solidFill>
              </a:rPr>
              <a:t>FontDialog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914400" y="1841480"/>
            <a:ext cx="7543800" cy="313932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vi-VN"/>
              <a:t> </a:t>
            </a:r>
            <a:r>
              <a:rPr lang="vi-VN">
                <a:solidFill>
                  <a:srgbClr val="00B0F0"/>
                </a:solidFill>
              </a:rPr>
              <a:t>DialogResult</a:t>
            </a:r>
            <a:r>
              <a:rPr lang="vi-VN"/>
              <a:t> FontSelect = </a:t>
            </a:r>
            <a:r>
              <a:rPr lang="vi-VN" smtClean="0"/>
              <a:t>fontDialog.</a:t>
            </a:r>
            <a:r>
              <a:rPr lang="vi-VN" smtClean="0">
                <a:solidFill>
                  <a:srgbClr val="FF0000"/>
                </a:solidFill>
              </a:rPr>
              <a:t>ShowDialog</a:t>
            </a:r>
            <a:r>
              <a:rPr lang="vi-VN"/>
              <a:t>();</a:t>
            </a:r>
          </a:p>
          <a:p>
            <a:r>
              <a:rPr lang="vi-VN" b="1" smtClean="0">
                <a:solidFill>
                  <a:srgbClr val="00B0F0"/>
                </a:solidFill>
              </a:rPr>
              <a:t>if</a:t>
            </a:r>
            <a:r>
              <a:rPr lang="vi-VN" smtClean="0"/>
              <a:t> </a:t>
            </a:r>
            <a:r>
              <a:rPr lang="vi-VN"/>
              <a:t>(FontSelect == DialogResult.</a:t>
            </a:r>
            <a:r>
              <a:rPr lang="vi-VN">
                <a:solidFill>
                  <a:srgbClr val="00B0F0"/>
                </a:solidFill>
              </a:rPr>
              <a:t>OK</a:t>
            </a:r>
            <a:r>
              <a:rPr lang="vi-VN"/>
              <a:t>)</a:t>
            </a:r>
          </a:p>
          <a:p>
            <a:r>
              <a:rPr lang="vi-VN" smtClean="0"/>
              <a:t>{</a:t>
            </a:r>
            <a:endParaRPr lang="vi-VN"/>
          </a:p>
          <a:p>
            <a:pPr lvl="1"/>
            <a:r>
              <a:rPr lang="en-US"/>
              <a:t>RichTextBox</a:t>
            </a:r>
            <a:r>
              <a:rPr lang="vi-VN" smtClean="0"/>
              <a:t>.SelectionFont </a:t>
            </a:r>
            <a:r>
              <a:rPr lang="vi-VN"/>
              <a:t>= new </a:t>
            </a:r>
            <a:r>
              <a:rPr lang="vi-VN" smtClean="0"/>
              <a:t>Font(fontDialog.Name</a:t>
            </a:r>
            <a:r>
              <a:rPr lang="vi-VN"/>
              <a:t>, </a:t>
            </a:r>
            <a:r>
              <a:rPr lang="vi-VN" smtClean="0"/>
              <a:t>fontDialog.Font.Size</a:t>
            </a:r>
            <a:r>
              <a:rPr lang="vi-VN"/>
              <a:t>, </a:t>
            </a:r>
            <a:r>
              <a:rPr lang="vi-VN" smtClean="0"/>
              <a:t>fontDialog.Font.Style</a:t>
            </a:r>
            <a:r>
              <a:rPr lang="vi-VN"/>
              <a:t>);</a:t>
            </a:r>
          </a:p>
          <a:p>
            <a:r>
              <a:rPr lang="vi-VN" smtClean="0"/>
              <a:t>}</a:t>
            </a:r>
            <a:endParaRPr lang="vi-VN"/>
          </a:p>
          <a:p>
            <a:r>
              <a:rPr lang="vi-VN" b="1" smtClean="0">
                <a:solidFill>
                  <a:srgbClr val="00B0F0"/>
                </a:solidFill>
              </a:rPr>
              <a:t>else</a:t>
            </a:r>
            <a:endParaRPr lang="vi-VN" b="1">
              <a:solidFill>
                <a:srgbClr val="00B0F0"/>
              </a:solidFill>
            </a:endParaRPr>
          </a:p>
          <a:p>
            <a:r>
              <a:rPr lang="vi-VN" smtClean="0"/>
              <a:t>{</a:t>
            </a:r>
            <a:endParaRPr lang="vi-VN"/>
          </a:p>
          <a:p>
            <a:pPr lvl="1"/>
            <a:r>
              <a:rPr lang="vi-VN" smtClean="0"/>
              <a:t>MessageBox.</a:t>
            </a:r>
            <a:r>
              <a:rPr lang="vi-VN" smtClean="0">
                <a:solidFill>
                  <a:srgbClr val="FF0000"/>
                </a:solidFill>
              </a:rPr>
              <a:t>Show</a:t>
            </a:r>
            <a:r>
              <a:rPr lang="vi-VN"/>
              <a:t>("Bạn chưa chọn Font ", "Thông báo", MessageBoxButtons.OK, MessageBoxIcon.Information);</a:t>
            </a:r>
          </a:p>
          <a:p>
            <a:r>
              <a:rPr lang="vi-VN" smtClean="0"/>
              <a:t>}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977920"/>
            <a:ext cx="8229600" cy="774680"/>
          </a:xfrm>
        </p:spPr>
        <p:txBody>
          <a:bodyPr/>
          <a:lstStyle/>
          <a:p>
            <a:pPr algn="just"/>
            <a:r>
              <a:rPr lang="en-US" sz="2400" smtClean="0"/>
              <a:t> </a:t>
            </a:r>
            <a:r>
              <a:rPr lang="en-US" sz="2400" smtClean="0">
                <a:solidFill>
                  <a:srgbClr val="FF0000"/>
                </a:solidFill>
              </a:rPr>
              <a:t>Demo </a:t>
            </a:r>
            <a:r>
              <a:rPr lang="en-US" sz="2400" b="0" smtClean="0"/>
              <a:t>Code thiết lập Font cho Text được chọn trên RichTextBox</a:t>
            </a:r>
            <a:endParaRPr lang="en-US" sz="2400" b="0"/>
          </a:p>
        </p:txBody>
      </p:sp>
    </p:spTree>
    <p:extLst>
      <p:ext uri="{BB962C8B-B14F-4D97-AF65-F5344CB8AC3E}">
        <p14:creationId xmlns:p14="http://schemas.microsoft.com/office/powerpoint/2010/main" val="3453234800"/>
      </p:ext>
    </p:extLst>
  </p:cSld>
  <p:clrMapOvr>
    <a:masterClrMapping/>
  </p:clrMapOvr>
  <p:transition spd="med">
    <p:pull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5.4 </a:t>
            </a:r>
            <a:r>
              <a:rPr lang="en-US" sz="2800">
                <a:solidFill>
                  <a:srgbClr val="FF0000"/>
                </a:solidFill>
              </a:rPr>
              <a:t>OpenFileDialog 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838200"/>
          </a:xfrm>
        </p:spPr>
        <p:txBody>
          <a:bodyPr/>
          <a:lstStyle/>
          <a:p>
            <a:pPr algn="just"/>
            <a:r>
              <a:rPr lang="en-US" b="0" smtClean="0"/>
              <a:t>Cho phép người dung chọn file để mở.</a:t>
            </a:r>
            <a:endParaRPr lang="en-US" b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5412" y="1600200"/>
            <a:ext cx="6300788" cy="4428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586734"/>
      </p:ext>
    </p:extLst>
  </p:cSld>
  <p:clrMapOvr>
    <a:masterClrMapping/>
  </p:clrMapOvr>
  <p:transition spd="med">
    <p:pull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5.4 </a:t>
            </a:r>
            <a:r>
              <a:rPr lang="en-US" sz="2800">
                <a:solidFill>
                  <a:srgbClr val="FF0000"/>
                </a:solidFill>
              </a:rPr>
              <a:t>OpenFileDialog 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57200" y="914400"/>
            <a:ext cx="82296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0" smtClean="0"/>
              <a:t>Sử dụng để chọn file trên đĩa</a:t>
            </a:r>
          </a:p>
          <a:p>
            <a:r>
              <a:rPr lang="en-US" sz="2400" b="0" smtClean="0"/>
              <a:t>Cách sử dụng từ ToolBox</a:t>
            </a:r>
            <a:endParaRPr lang="en-US" sz="2400" b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133600"/>
            <a:ext cx="1724025" cy="132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828800"/>
            <a:ext cx="2628900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Freeform 7"/>
          <p:cNvSpPr>
            <a:spLocks/>
          </p:cNvSpPr>
          <p:nvPr/>
        </p:nvSpPr>
        <p:spPr bwMode="auto">
          <a:xfrm>
            <a:off x="2286000" y="2514600"/>
            <a:ext cx="1828800" cy="622300"/>
          </a:xfrm>
          <a:custGeom>
            <a:avLst/>
            <a:gdLst>
              <a:gd name="T0" fmla="*/ 0 w 960"/>
              <a:gd name="T1" fmla="*/ 392 h 392"/>
              <a:gd name="T2" fmla="*/ 384 w 960"/>
              <a:gd name="T3" fmla="*/ 8 h 392"/>
              <a:gd name="T4" fmla="*/ 960 w 960"/>
              <a:gd name="T5" fmla="*/ 344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60" h="392">
                <a:moveTo>
                  <a:pt x="0" y="392"/>
                </a:moveTo>
                <a:cubicBezTo>
                  <a:pt x="112" y="204"/>
                  <a:pt x="224" y="16"/>
                  <a:pt x="384" y="8"/>
                </a:cubicBezTo>
                <a:cubicBezTo>
                  <a:pt x="544" y="0"/>
                  <a:pt x="864" y="288"/>
                  <a:pt x="960" y="344"/>
                </a:cubicBezTo>
              </a:path>
            </a:pathLst>
          </a:custGeom>
          <a:noFill/>
          <a:ln w="38100" cap="flat" cmpd="sng">
            <a:solidFill>
              <a:schemeClr val="tx2"/>
            </a:solidFill>
            <a:prstDash val="dash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" name="AutoShape 8"/>
          <p:cNvSpPr>
            <a:spLocks noChangeArrowheads="1"/>
          </p:cNvSpPr>
          <p:nvPr/>
        </p:nvSpPr>
        <p:spPr bwMode="auto">
          <a:xfrm>
            <a:off x="4038600" y="2984500"/>
            <a:ext cx="304800" cy="228600"/>
          </a:xfrm>
          <a:prstGeom prst="irregularSeal2">
            <a:avLst/>
          </a:prstGeom>
          <a:solidFill>
            <a:srgbClr val="FFFF00"/>
          </a:solidFill>
          <a:ln w="38100">
            <a:solidFill>
              <a:srgbClr val="FFCC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3" name="Line 9"/>
          <p:cNvSpPr>
            <a:spLocks noChangeShapeType="1"/>
          </p:cNvSpPr>
          <p:nvPr/>
        </p:nvSpPr>
        <p:spPr bwMode="auto">
          <a:xfrm flipH="1">
            <a:off x="4114800" y="3200400"/>
            <a:ext cx="76200" cy="1066800"/>
          </a:xfrm>
          <a:prstGeom prst="line">
            <a:avLst/>
          </a:prstGeom>
          <a:noFill/>
          <a:ln w="38100">
            <a:solidFill>
              <a:schemeClr val="tx2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 rot="19597958" flipH="1">
            <a:off x="6553200" y="3276600"/>
            <a:ext cx="579438" cy="1447800"/>
          </a:xfrm>
          <a:prstGeom prst="curvedRightArrow">
            <a:avLst>
              <a:gd name="adj1" fmla="val 28029"/>
              <a:gd name="adj2" fmla="val 89523"/>
              <a:gd name="adj3" fmla="val 31361"/>
            </a:avLst>
          </a:prstGeom>
          <a:gradFill rotWithShape="0">
            <a:gsLst>
              <a:gs pos="0">
                <a:srgbClr val="0099FF"/>
              </a:gs>
              <a:gs pos="100000">
                <a:srgbClr val="FFFFFF"/>
              </a:gs>
            </a:gsLst>
            <a:lin ang="5400000" scaled="1"/>
          </a:gradFill>
          <a:ln w="9525">
            <a:solidFill>
              <a:srgbClr val="00CC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7223125" y="3443288"/>
            <a:ext cx="1692275" cy="701675"/>
          </a:xfrm>
          <a:prstGeom prst="rect">
            <a:avLst/>
          </a:prstGeom>
          <a:gradFill rotWithShape="1">
            <a:gsLst>
              <a:gs pos="0">
                <a:srgbClr val="CCFFCC"/>
              </a:gs>
              <a:gs pos="100000">
                <a:srgbClr val="CCFFCC">
                  <a:gamma/>
                  <a:tint val="0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Code phát sinh tự động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2438400" y="2209800"/>
            <a:ext cx="1312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Drag &amp; drop</a:t>
            </a:r>
          </a:p>
        </p:txBody>
      </p:sp>
      <p:pic>
        <p:nvPicPr>
          <p:cNvPr id="17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267200"/>
            <a:ext cx="25908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4953000"/>
            <a:ext cx="5200650" cy="600075"/>
          </a:xfrm>
          <a:prstGeom prst="rect">
            <a:avLst/>
          </a:prstGeom>
          <a:noFill/>
          <a:ln w="57150">
            <a:solidFill>
              <a:srgbClr val="5A630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6870700" y="4648200"/>
            <a:ext cx="1885950" cy="4349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xyz.Designer.cs</a:t>
            </a:r>
          </a:p>
        </p:txBody>
      </p:sp>
    </p:spTree>
    <p:extLst>
      <p:ext uri="{BB962C8B-B14F-4D97-AF65-F5344CB8AC3E}">
        <p14:creationId xmlns:p14="http://schemas.microsoft.com/office/powerpoint/2010/main" val="1113393294"/>
      </p:ext>
    </p:extLst>
  </p:cSld>
  <p:clrMapOvr>
    <a:masterClrMapping/>
  </p:clrMapOvr>
  <p:transition spd="med">
    <p:pull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5.4 </a:t>
            </a:r>
            <a:r>
              <a:rPr lang="en-US" sz="2800">
                <a:solidFill>
                  <a:srgbClr val="FF0000"/>
                </a:solidFill>
              </a:rPr>
              <a:t>OpenFileDialog 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32</a:t>
            </a:fld>
            <a:endParaRPr lang="en-US" dirty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606550"/>
            <a:ext cx="5943600" cy="4171950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457200" y="914400"/>
            <a:ext cx="82296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0" smtClean="0"/>
              <a:t>Code phát sinh của VS</a:t>
            </a:r>
            <a:endParaRPr lang="en-US" b="0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4756150" y="1358900"/>
            <a:ext cx="1885950" cy="4349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xyz.Designer.cs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4953000" y="2273300"/>
            <a:ext cx="1538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Tạo thể hiện</a:t>
            </a: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 flipH="1" flipV="1">
            <a:off x="3352800" y="2197100"/>
            <a:ext cx="1676400" cy="3048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 rot="576423">
            <a:off x="3810000" y="4572000"/>
            <a:ext cx="4956175" cy="5572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FF00">
                  <a:gamma/>
                  <a:tint val="6275"/>
                  <a:invGamma/>
                </a:srgbClr>
              </a:gs>
            </a:gsLst>
            <a:lin ang="0" scaled="1"/>
          </a:gradFill>
          <a:ln w="38100">
            <a:solidFill>
              <a:srgbClr val="FFCC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openFileDialog1.ShowDialog();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6705600" y="3429000"/>
            <a:ext cx="1733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Hiển thị Form</a:t>
            </a:r>
          </a:p>
        </p:txBody>
      </p:sp>
      <p:sp>
        <p:nvSpPr>
          <p:cNvPr id="13" name="AutoShape 11"/>
          <p:cNvSpPr>
            <a:spLocks noChangeArrowheads="1"/>
          </p:cNvSpPr>
          <p:nvPr/>
        </p:nvSpPr>
        <p:spPr bwMode="auto">
          <a:xfrm rot="5400000">
            <a:off x="6743700" y="4152900"/>
            <a:ext cx="685800" cy="304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FFFF00"/>
              </a:gs>
              <a:gs pos="100000">
                <a:srgbClr val="FFFF00">
                  <a:gamma/>
                  <a:shade val="60392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499750"/>
      </p:ext>
    </p:extLst>
  </p:cSld>
  <p:clrMapOvr>
    <a:masterClrMapping/>
  </p:clrMapOvr>
  <p:transition spd="med">
    <p:pull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5.4 </a:t>
            </a:r>
            <a:r>
              <a:rPr lang="en-US" sz="2800">
                <a:solidFill>
                  <a:srgbClr val="FF0000"/>
                </a:solidFill>
              </a:rPr>
              <a:t>OpenFileDialog 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57200" y="1066800"/>
            <a:ext cx="82296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0" smtClean="0"/>
              <a:t>Code tự viết – không dùng Toolbox</a:t>
            </a:r>
            <a:endParaRPr lang="en-US" b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905000"/>
            <a:ext cx="5943600" cy="3062288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0734683"/>
      </p:ext>
    </p:extLst>
  </p:cSld>
  <p:clrMapOvr>
    <a:masterClrMapping/>
  </p:clrMapOvr>
  <p:transition spd="med">
    <p:pull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5.4 </a:t>
            </a:r>
            <a:r>
              <a:rPr lang="en-US" sz="2800">
                <a:solidFill>
                  <a:srgbClr val="FF0000"/>
                </a:solidFill>
              </a:rPr>
              <a:t>OpenFileDialog 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34</a:t>
            </a:fld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572415"/>
              </p:ext>
            </p:extLst>
          </p:nvPr>
        </p:nvGraphicFramePr>
        <p:xfrm>
          <a:off x="609600" y="1474571"/>
          <a:ext cx="7924800" cy="43166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70884"/>
                <a:gridCol w="5153916"/>
              </a:tblGrid>
              <a:tr h="3325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20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</a:rPr>
                        <a:t>Ý nghĩa</a:t>
                      </a:r>
                      <a:endParaRPr lang="en-US" sz="20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0488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AddExtension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True</a:t>
                      </a:r>
                      <a:r>
                        <a:rPr lang="en-US" sz="2000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cho phép thêm vào tên mở rộng</a:t>
                      </a:r>
                    </a:p>
                    <a:p>
                      <a:pPr marL="34290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False</a:t>
                      </a:r>
                      <a:r>
                        <a:rPr lang="en-US" sz="2000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ngược lại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4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CheckFileExists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True</a:t>
                      </a:r>
                      <a:r>
                        <a:rPr lang="en-US" sz="2000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xuất </a:t>
                      </a: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 </a:t>
                      </a:r>
                      <a:r>
                        <a:rPr lang="en-US" sz="2000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hộp thoại cảnh báo nếu nhập vào một file không tồn tại</a:t>
                      </a:r>
                    </a:p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False</a:t>
                      </a:r>
                      <a:r>
                        <a:rPr lang="en-US" sz="2000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ngược </a:t>
                      </a: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lại.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4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CheckPathExists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True</a:t>
                      </a:r>
                      <a:r>
                        <a:rPr lang="en-US" sz="2000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kiểm tra đường dẫn tới file có hợp </a:t>
                      </a: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lệ </a:t>
                      </a:r>
                      <a:r>
                        <a:rPr lang="en-US" sz="2000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hay </a:t>
                      </a: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không.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False</a:t>
                      </a:r>
                      <a:r>
                        <a:rPr lang="en-US" sz="2000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ngược </a:t>
                      </a: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lại.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4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DefaultExt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Chọn tên mở rộng cho file(.txt, .jpg,…) mặc định nếu người dùng không cung cấp tên mở </a:t>
                      </a: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rộng.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7472429"/>
      </p:ext>
    </p:extLst>
  </p:cSld>
  <p:clrMapOvr>
    <a:masterClrMapping/>
  </p:clrMapOvr>
  <p:transition spd="med">
    <p:pull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5.4 </a:t>
            </a:r>
            <a:r>
              <a:rPr lang="en-US" sz="2800">
                <a:solidFill>
                  <a:srgbClr val="FF0000"/>
                </a:solidFill>
              </a:rPr>
              <a:t>OpenFileDialog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35</a:t>
            </a:fld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131447"/>
              </p:ext>
            </p:extLst>
          </p:nvPr>
        </p:nvGraphicFramePr>
        <p:xfrm>
          <a:off x="609600" y="1066799"/>
          <a:ext cx="7924800" cy="49829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70884"/>
                <a:gridCol w="5153916"/>
              </a:tblGrid>
              <a:tr h="3325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20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</a:rPr>
                        <a:t>Ý nghĩa</a:t>
                      </a:r>
                      <a:endParaRPr lang="en-US" sz="20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0488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Filter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Chọn bộ lọc cho hộp thoại: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Ví dụ: File text (*.txt)|*.txt| Word file (*.doc)|*.doc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4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FileName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Get hoặc Set tên tập tin bạn đang chọn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4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InitialDirectory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Đường dẫn mặc định khi hộp thoại mở ra.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4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Multiselect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Cho chọn nhiều file cùng lúc hay không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023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RestoreDirectory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smtClean="0">
                          <a:solidFill>
                            <a:srgbClr val="0070C0"/>
                          </a:solidFill>
                          <a:effectLst/>
                        </a:rPr>
                        <a:t>- </a:t>
                      </a: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True: mở lại thư mục vừa mở ra lần trước (trong </a:t>
                      </a:r>
                      <a:r>
                        <a:rPr lang="en-US" sz="2000" smtClean="0">
                          <a:solidFill>
                            <a:srgbClr val="0070C0"/>
                          </a:solidFill>
                          <a:effectLst/>
                        </a:rPr>
                        <a:t>trường hợp </a:t>
                      </a: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InitialDirecory không chỉ định gì)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- False: ngược lại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325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Title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Đặt tiêu đề cho hộp thoại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9734700"/>
      </p:ext>
    </p:extLst>
  </p:cSld>
  <p:clrMapOvr>
    <a:masterClrMapping/>
  </p:clrMapOvr>
  <p:transition spd="med">
    <p:pull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5.4 </a:t>
            </a:r>
            <a:r>
              <a:rPr lang="en-US" sz="2800">
                <a:solidFill>
                  <a:srgbClr val="FF0000"/>
                </a:solidFill>
              </a:rPr>
              <a:t>OpenFileDialog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36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7916088"/>
              </p:ext>
            </p:extLst>
          </p:nvPr>
        </p:nvGraphicFramePr>
        <p:xfrm>
          <a:off x="685800" y="1447800"/>
          <a:ext cx="7696200" cy="1706880"/>
        </p:xfrm>
        <a:graphic>
          <a:graphicData uri="http://schemas.openxmlformats.org/drawingml/2006/table">
            <a:tbl>
              <a:tblPr/>
              <a:tblGrid>
                <a:gridCol w="2494139"/>
                <a:gridCol w="5202061"/>
              </a:tblGrid>
              <a:tr h="395288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Phương thức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5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ShowDialog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Hiển thị dialog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Sự kiện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FileOk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Xuất hiện khi user kích vào OK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8647949"/>
      </p:ext>
    </p:extLst>
  </p:cSld>
  <p:clrMapOvr>
    <a:masterClrMapping/>
  </p:clrMapOvr>
  <p:transition spd="med">
    <p:pull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5.4 </a:t>
            </a:r>
            <a:r>
              <a:rPr lang="en-US" sz="2800">
                <a:solidFill>
                  <a:srgbClr val="FF0000"/>
                </a:solidFill>
              </a:rPr>
              <a:t>OpenFileDialog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066800" y="1841480"/>
            <a:ext cx="7391400" cy="4247317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vi-VN" smtClean="0"/>
              <a:t>openFileDialog.InitialDirectory </a:t>
            </a:r>
            <a:r>
              <a:rPr lang="vi-VN"/>
              <a:t>= "C:\\";</a:t>
            </a:r>
          </a:p>
          <a:p>
            <a:r>
              <a:rPr lang="vi-VN" smtClean="0"/>
              <a:t>openFileDialog.Filter </a:t>
            </a:r>
            <a:r>
              <a:rPr lang="vi-VN"/>
              <a:t>= "rtf files (*.rtf)|*.rtf|All files (*.*)|*.*";</a:t>
            </a:r>
          </a:p>
          <a:p>
            <a:r>
              <a:rPr lang="vi-VN" smtClean="0"/>
              <a:t>openFileDialog.RestoreDirectory </a:t>
            </a:r>
            <a:r>
              <a:rPr lang="vi-VN"/>
              <a:t>= true;</a:t>
            </a:r>
            <a:endParaRPr lang="en-US" b="1" smtClean="0">
              <a:solidFill>
                <a:srgbClr val="0000FF"/>
              </a:solidFill>
              <a:latin typeface="Arial,Bold"/>
            </a:endParaRPr>
          </a:p>
          <a:p>
            <a:r>
              <a:rPr lang="en-US" b="1" smtClean="0">
                <a:solidFill>
                  <a:srgbClr val="0000FF"/>
                </a:solidFill>
                <a:latin typeface="Arial,Bold"/>
              </a:rPr>
              <a:t>if (</a:t>
            </a:r>
            <a:r>
              <a:rPr lang="en-US" b="1" smtClean="0">
                <a:solidFill>
                  <a:srgbClr val="FF0000"/>
                </a:solidFill>
              </a:rPr>
              <a:t>OpenFileDialog</a:t>
            </a:r>
            <a:r>
              <a:rPr lang="en-US" b="1" smtClean="0">
                <a:solidFill>
                  <a:srgbClr val="0000FF"/>
                </a:solidFill>
                <a:latin typeface="Arial,Bold"/>
              </a:rPr>
              <a:t>.ShowDialog</a:t>
            </a:r>
            <a:r>
              <a:rPr lang="en-US" b="1">
                <a:solidFill>
                  <a:srgbClr val="0000FF"/>
                </a:solidFill>
                <a:latin typeface="Arial,Bold"/>
              </a:rPr>
              <a:t>() == </a:t>
            </a:r>
            <a:r>
              <a:rPr lang="en-US" b="1">
                <a:solidFill>
                  <a:srgbClr val="2B92B0"/>
                </a:solidFill>
                <a:latin typeface="Arial,Bold"/>
              </a:rPr>
              <a:t>DialogResult.OK</a:t>
            </a:r>
            <a:r>
              <a:rPr lang="en-US" b="1" smtClean="0">
                <a:solidFill>
                  <a:srgbClr val="2B92B0"/>
                </a:solidFill>
                <a:latin typeface="Arial,Bold"/>
              </a:rPr>
              <a:t>)</a:t>
            </a:r>
          </a:p>
          <a:p>
            <a:r>
              <a:rPr lang="en-US" b="1" smtClean="0">
                <a:solidFill>
                  <a:srgbClr val="2B92B0"/>
                </a:solidFill>
                <a:latin typeface="Arial,Bold"/>
              </a:rPr>
              <a:t>{</a:t>
            </a:r>
          </a:p>
          <a:p>
            <a:pPr lvl="1"/>
            <a:r>
              <a:rPr lang="en-US" i="1" smtClean="0">
                <a:solidFill>
                  <a:srgbClr val="2B92B0"/>
                </a:solidFill>
                <a:latin typeface="Arial,Bold"/>
              </a:rPr>
              <a:t>// Thực hiện lưu file</a:t>
            </a:r>
          </a:p>
          <a:p>
            <a:pPr lvl="1"/>
            <a:r>
              <a:rPr lang="en-US" smtClean="0"/>
              <a:t>RichTextBox.</a:t>
            </a:r>
            <a:r>
              <a:rPr lang="en-US" smtClean="0">
                <a:solidFill>
                  <a:srgbClr val="FF0000"/>
                </a:solidFill>
              </a:rPr>
              <a:t>Open</a:t>
            </a:r>
            <a:r>
              <a:rPr lang="vi-VN" smtClean="0">
                <a:solidFill>
                  <a:srgbClr val="FF0000"/>
                </a:solidFill>
              </a:rPr>
              <a:t>File</a:t>
            </a:r>
            <a:r>
              <a:rPr lang="vi-VN" smtClean="0"/>
              <a:t>(saveFileDialog_MyNotePad.FileName</a:t>
            </a:r>
            <a:r>
              <a:rPr lang="vi-VN"/>
              <a:t>, RichTextBoxStreamType.RichText);</a:t>
            </a:r>
            <a:endParaRPr lang="en-US" b="1">
              <a:solidFill>
                <a:srgbClr val="2B92B0"/>
              </a:solidFill>
              <a:latin typeface="Arial,Bold"/>
            </a:endParaRPr>
          </a:p>
          <a:p>
            <a:r>
              <a:rPr lang="en-US" b="1" smtClean="0">
                <a:solidFill>
                  <a:srgbClr val="2B92B0"/>
                </a:solidFill>
                <a:latin typeface="Arial,Bold"/>
              </a:rPr>
              <a:t>}</a:t>
            </a:r>
          </a:p>
          <a:p>
            <a:r>
              <a:rPr lang="en-US" b="1" smtClean="0">
                <a:solidFill>
                  <a:srgbClr val="2B92B0"/>
                </a:solidFill>
                <a:latin typeface="Arial,Bold"/>
              </a:rPr>
              <a:t>Else</a:t>
            </a:r>
          </a:p>
          <a:p>
            <a:r>
              <a:rPr lang="en-US" b="1" smtClean="0">
                <a:solidFill>
                  <a:srgbClr val="2B92B0"/>
                </a:solidFill>
                <a:latin typeface="Arial,Bold"/>
              </a:rPr>
              <a:t>{</a:t>
            </a:r>
          </a:p>
          <a:p>
            <a:pPr lvl="1"/>
            <a:r>
              <a:rPr lang="vi-VN"/>
              <a:t>MessageBox.</a:t>
            </a:r>
            <a:r>
              <a:rPr lang="vi-VN">
                <a:solidFill>
                  <a:srgbClr val="FF0000"/>
                </a:solidFill>
              </a:rPr>
              <a:t>Show</a:t>
            </a:r>
            <a:r>
              <a:rPr lang="vi-VN"/>
              <a:t>("Bạn chưa </a:t>
            </a:r>
            <a:r>
              <a:rPr lang="en-US" smtClean="0"/>
              <a:t>chọn f</a:t>
            </a:r>
            <a:r>
              <a:rPr lang="vi-VN" smtClean="0"/>
              <a:t>ile</a:t>
            </a:r>
            <a:r>
              <a:rPr lang="vi-VN"/>
              <a:t>","Thông báo",MessageBoxButtons.OK,MessageBoxIcon.Information);</a:t>
            </a:r>
            <a:endParaRPr lang="en-US" b="1">
              <a:solidFill>
                <a:srgbClr val="2B92B0"/>
              </a:solidFill>
              <a:latin typeface="Arial,Bold"/>
            </a:endParaRPr>
          </a:p>
          <a:p>
            <a:r>
              <a:rPr lang="en-US" b="1" smtClean="0">
                <a:solidFill>
                  <a:srgbClr val="2B92B0"/>
                </a:solidFill>
                <a:latin typeface="Arial,Bold"/>
              </a:rPr>
              <a:t>}</a:t>
            </a:r>
          </a:p>
          <a:p>
            <a:endParaRPr lang="en-US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977920"/>
            <a:ext cx="8229600" cy="622280"/>
          </a:xfrm>
        </p:spPr>
        <p:txBody>
          <a:bodyPr/>
          <a:lstStyle/>
          <a:p>
            <a:pPr algn="just"/>
            <a:r>
              <a:rPr lang="en-US" sz="2400" smtClean="0"/>
              <a:t> </a:t>
            </a:r>
            <a:r>
              <a:rPr lang="en-US" sz="2400" smtClean="0">
                <a:solidFill>
                  <a:srgbClr val="FF0000"/>
                </a:solidFill>
              </a:rPr>
              <a:t>Demo </a:t>
            </a:r>
            <a:r>
              <a:rPr lang="en-US" sz="2400" b="0" smtClean="0"/>
              <a:t>Code Open file</a:t>
            </a:r>
            <a:endParaRPr lang="en-US" sz="2400" b="0"/>
          </a:p>
        </p:txBody>
      </p:sp>
    </p:spTree>
    <p:extLst>
      <p:ext uri="{BB962C8B-B14F-4D97-AF65-F5344CB8AC3E}">
        <p14:creationId xmlns:p14="http://schemas.microsoft.com/office/powerpoint/2010/main" val="1589947186"/>
      </p:ext>
    </p:extLst>
  </p:cSld>
  <p:clrMapOvr>
    <a:masterClrMapping/>
  </p:clrMapOvr>
  <p:transition spd="med">
    <p:pull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5.5 </a:t>
            </a:r>
            <a:r>
              <a:rPr lang="en-US" sz="2800">
                <a:solidFill>
                  <a:srgbClr val="FF0000"/>
                </a:solidFill>
              </a:rPr>
              <a:t>SaveFileDialog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077200" cy="4929188"/>
          </a:xfrm>
        </p:spPr>
        <p:txBody>
          <a:bodyPr/>
          <a:lstStyle/>
          <a:p>
            <a:pPr marL="542925" indent="-542925" algn="just"/>
            <a:r>
              <a:rPr lang="en-US" b="0" smtClean="0"/>
              <a:t>Cho phép người dung chọn folder và nhập tên file để lưu trữ.</a:t>
            </a:r>
            <a:endParaRPr lang="en-US" b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38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4012" y="2057400"/>
            <a:ext cx="5919788" cy="416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17243"/>
      </p:ext>
    </p:extLst>
  </p:cSld>
  <p:clrMapOvr>
    <a:masterClrMapping/>
  </p:clrMapOvr>
  <p:transition spd="med">
    <p:pull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5.5 </a:t>
            </a:r>
            <a:r>
              <a:rPr lang="en-US" sz="2800">
                <a:solidFill>
                  <a:srgbClr val="FF0000"/>
                </a:solidFill>
              </a:rPr>
              <a:t>SaveFileDialog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39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725864"/>
              </p:ext>
            </p:extLst>
          </p:nvPr>
        </p:nvGraphicFramePr>
        <p:xfrm>
          <a:off x="609600" y="1474571"/>
          <a:ext cx="7924800" cy="39930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70884"/>
                <a:gridCol w="5153916"/>
              </a:tblGrid>
              <a:tr h="3325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20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</a:rPr>
                        <a:t>Ý nghĩa</a:t>
                      </a:r>
                      <a:endParaRPr lang="en-US" sz="20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0488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AddExtension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True</a:t>
                      </a:r>
                      <a:r>
                        <a:rPr lang="en-US" sz="2000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cho phép thêm vào tên mở rộng</a:t>
                      </a:r>
                    </a:p>
                    <a:p>
                      <a:pPr marL="34290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False</a:t>
                      </a:r>
                      <a:r>
                        <a:rPr lang="en-US" sz="2000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ngược lại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4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CheckPathExists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True</a:t>
                      </a:r>
                      <a:r>
                        <a:rPr lang="en-US" sz="2000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kiểm tra đường dẫn tới file có hợp </a:t>
                      </a: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lệ </a:t>
                      </a:r>
                      <a:r>
                        <a:rPr lang="en-US" sz="2000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hay </a:t>
                      </a: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không.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False</a:t>
                      </a:r>
                      <a:r>
                        <a:rPr lang="en-US" sz="2000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ngược </a:t>
                      </a: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lại.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4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DefaultExt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Chọn tên mở rộng cho file(.txt, .jpg,…) mặc định nếu người dùng không cung cấp tên mở </a:t>
                      </a: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rộng.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4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OverwritePrompt</a:t>
                      </a:r>
                      <a:endParaRPr lang="en-US" sz="2000" b="1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just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kern="120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 hiện cảnh báo nếu ghi đè vào tập tin đã tồn tại.</a:t>
                      </a:r>
                      <a:endParaRPr lang="en-US" sz="2000" kern="120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1985441"/>
      </p:ext>
    </p:extLst>
  </p:cSld>
  <p:clrMapOvr>
    <a:masterClrMapping/>
  </p:clrMapOvr>
  <p:transition spd="med">
    <p:pull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5.5 </a:t>
            </a:r>
            <a:r>
              <a:rPr lang="en-US" sz="2800">
                <a:solidFill>
                  <a:srgbClr val="FF0000"/>
                </a:solidFill>
              </a:rPr>
              <a:t>SaveFileDialog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40</a:t>
            </a:fld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1346978"/>
              </p:ext>
            </p:extLst>
          </p:nvPr>
        </p:nvGraphicFramePr>
        <p:xfrm>
          <a:off x="609600" y="1066799"/>
          <a:ext cx="7924800" cy="43281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70884"/>
                <a:gridCol w="5153916"/>
              </a:tblGrid>
              <a:tr h="3325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20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</a:rPr>
                        <a:t>Ý nghĩa</a:t>
                      </a:r>
                      <a:endParaRPr lang="en-US" sz="20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0488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Filter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Chọn bộ lọc cho hộp thoại: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Ví dụ: File text (*.txt)|*.txt| Word file (*.doc)|*.doc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4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FileName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Get hoặc Set tên tập tin bạn đang chọn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4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InitialDirectory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Đường dẫn mặc định khi hộp thoại mở ra.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023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RestoreDirectory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smtClean="0">
                          <a:solidFill>
                            <a:srgbClr val="0070C0"/>
                          </a:solidFill>
                          <a:effectLst/>
                        </a:rPr>
                        <a:t>- </a:t>
                      </a: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True: mở lại thư mục vừa mở ra lần trước (trong </a:t>
                      </a:r>
                      <a:r>
                        <a:rPr lang="en-US" sz="2000" smtClean="0">
                          <a:solidFill>
                            <a:srgbClr val="0070C0"/>
                          </a:solidFill>
                          <a:effectLst/>
                        </a:rPr>
                        <a:t>trường hợp </a:t>
                      </a: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InitialDirecory không chỉ định gì)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- False: ngược lại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325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Title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70C0"/>
                          </a:solidFill>
                          <a:effectLst/>
                        </a:rPr>
                        <a:t>Đặt tiêu đề cho hộp thoại</a:t>
                      </a:r>
                      <a:endParaRPr lang="en-US" sz="200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8773424"/>
      </p:ext>
    </p:extLst>
  </p:cSld>
  <p:clrMapOvr>
    <a:masterClrMapping/>
  </p:clrMapOvr>
  <p:transition spd="med">
    <p:pull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>
                <a:solidFill>
                  <a:srgbClr val="FF0000"/>
                </a:solidFill>
              </a:rPr>
              <a:t>5.5 SaveFileDialog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41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685800" y="1447800"/>
          <a:ext cx="7696200" cy="1706880"/>
        </p:xfrm>
        <a:graphic>
          <a:graphicData uri="http://schemas.openxmlformats.org/drawingml/2006/table">
            <a:tbl>
              <a:tblPr/>
              <a:tblGrid>
                <a:gridCol w="2494139"/>
                <a:gridCol w="5202061"/>
              </a:tblGrid>
              <a:tr h="395288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Phương thức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5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ShowDialog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Hiển thị dialog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Sự kiện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FileOk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2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2pPr>
                      <a:lvl3pPr marL="671513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sz="20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3pPr>
                      <a:lvl4pPr marL="102393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4pPr>
                      <a:lvl5pPr marL="13414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5pPr>
                      <a:lvl6pPr marL="179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6pPr>
                      <a:lvl7pPr marL="22558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7pPr>
                      <a:lvl8pPr marL="2713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8pPr>
                      <a:lvl9pPr marL="3170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1600" b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Xuất hiện khi user kích vào OK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0471029"/>
      </p:ext>
    </p:extLst>
  </p:cSld>
  <p:clrMapOvr>
    <a:masterClrMapping/>
  </p:clrMapOvr>
  <p:transition spd="med">
    <p:pull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smtClean="0">
                <a:solidFill>
                  <a:srgbClr val="FF0000"/>
                </a:solidFill>
              </a:rPr>
              <a:t>5.5 </a:t>
            </a:r>
            <a:r>
              <a:rPr lang="en-US" sz="2800">
                <a:solidFill>
                  <a:srgbClr val="FF0000"/>
                </a:solidFill>
              </a:rPr>
              <a:t>SaveFileDialog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42</a:t>
            </a:fld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066800" y="1600200"/>
            <a:ext cx="7391400" cy="397031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vi-VN" smtClean="0"/>
              <a:t>saveFileDialog.InitialDirectory </a:t>
            </a:r>
            <a:r>
              <a:rPr lang="vi-VN"/>
              <a:t>= </a:t>
            </a:r>
            <a:r>
              <a:rPr lang="vi-VN" smtClean="0"/>
              <a:t>“</a:t>
            </a:r>
            <a:r>
              <a:rPr lang="en-US" smtClean="0"/>
              <a:t>D</a:t>
            </a:r>
            <a:r>
              <a:rPr lang="vi-VN" smtClean="0"/>
              <a:t>:\\";</a:t>
            </a:r>
            <a:endParaRPr lang="vi-VN"/>
          </a:p>
          <a:p>
            <a:r>
              <a:rPr lang="vi-VN" smtClean="0"/>
              <a:t>saveFileDialog.Filter </a:t>
            </a:r>
            <a:r>
              <a:rPr lang="vi-VN"/>
              <a:t>= "rtf files (*.rtf)|*.rtf|All files (*.*)|*.*";</a:t>
            </a:r>
            <a:endParaRPr lang="en-US" b="1" smtClean="0">
              <a:solidFill>
                <a:srgbClr val="0000FF"/>
              </a:solidFill>
              <a:latin typeface="Arial,Bold"/>
            </a:endParaRPr>
          </a:p>
          <a:p>
            <a:r>
              <a:rPr lang="en-US" b="1" smtClean="0">
                <a:solidFill>
                  <a:srgbClr val="0000FF"/>
                </a:solidFill>
                <a:latin typeface="Arial,Bold"/>
              </a:rPr>
              <a:t>if (</a:t>
            </a:r>
            <a:r>
              <a:rPr lang="en-US" b="1" smtClean="0">
                <a:solidFill>
                  <a:srgbClr val="FF0000"/>
                </a:solidFill>
              </a:rPr>
              <a:t>SaveFileDialog</a:t>
            </a:r>
            <a:r>
              <a:rPr lang="en-US" b="1" smtClean="0">
                <a:solidFill>
                  <a:srgbClr val="0000FF"/>
                </a:solidFill>
                <a:latin typeface="Arial,Bold"/>
              </a:rPr>
              <a:t>.ShowDialog</a:t>
            </a:r>
            <a:r>
              <a:rPr lang="en-US" b="1">
                <a:solidFill>
                  <a:srgbClr val="0000FF"/>
                </a:solidFill>
                <a:latin typeface="Arial,Bold"/>
              </a:rPr>
              <a:t>() == </a:t>
            </a:r>
            <a:r>
              <a:rPr lang="en-US" b="1">
                <a:solidFill>
                  <a:srgbClr val="2B92B0"/>
                </a:solidFill>
                <a:latin typeface="Arial,Bold"/>
              </a:rPr>
              <a:t>DialogResult.OK</a:t>
            </a:r>
            <a:r>
              <a:rPr lang="en-US" b="1" smtClean="0">
                <a:solidFill>
                  <a:srgbClr val="2B92B0"/>
                </a:solidFill>
                <a:latin typeface="Arial,Bold"/>
              </a:rPr>
              <a:t>)</a:t>
            </a:r>
          </a:p>
          <a:p>
            <a:r>
              <a:rPr lang="en-US" b="1" smtClean="0">
                <a:solidFill>
                  <a:srgbClr val="2B92B0"/>
                </a:solidFill>
                <a:latin typeface="Arial,Bold"/>
              </a:rPr>
              <a:t>{</a:t>
            </a:r>
          </a:p>
          <a:p>
            <a:pPr lvl="1"/>
            <a:r>
              <a:rPr lang="en-US" i="1" smtClean="0">
                <a:solidFill>
                  <a:srgbClr val="2B92B0"/>
                </a:solidFill>
                <a:latin typeface="Arial,Bold"/>
              </a:rPr>
              <a:t>// Thực hiện lưu file</a:t>
            </a:r>
          </a:p>
          <a:p>
            <a:pPr lvl="1"/>
            <a:r>
              <a:rPr lang="en-US" smtClean="0"/>
              <a:t>RichTextBox.</a:t>
            </a:r>
            <a:r>
              <a:rPr lang="vi-VN" smtClean="0">
                <a:solidFill>
                  <a:srgbClr val="FF0000"/>
                </a:solidFill>
              </a:rPr>
              <a:t>SaveFile</a:t>
            </a:r>
            <a:r>
              <a:rPr lang="vi-VN" smtClean="0"/>
              <a:t>(saveFileDialog_MyNotePad.FileName</a:t>
            </a:r>
            <a:r>
              <a:rPr lang="vi-VN"/>
              <a:t>, RichTextBoxStreamType.RichText);</a:t>
            </a:r>
            <a:endParaRPr lang="en-US" b="1">
              <a:solidFill>
                <a:srgbClr val="2B92B0"/>
              </a:solidFill>
              <a:latin typeface="Arial,Bold"/>
            </a:endParaRPr>
          </a:p>
          <a:p>
            <a:r>
              <a:rPr lang="en-US" b="1" smtClean="0">
                <a:solidFill>
                  <a:srgbClr val="2B92B0"/>
                </a:solidFill>
                <a:latin typeface="Arial,Bold"/>
              </a:rPr>
              <a:t>}</a:t>
            </a:r>
          </a:p>
          <a:p>
            <a:r>
              <a:rPr lang="en-US" b="1" smtClean="0">
                <a:solidFill>
                  <a:srgbClr val="2B92B0"/>
                </a:solidFill>
                <a:latin typeface="Arial,Bold"/>
              </a:rPr>
              <a:t>Else</a:t>
            </a:r>
          </a:p>
          <a:p>
            <a:r>
              <a:rPr lang="en-US" b="1" smtClean="0">
                <a:solidFill>
                  <a:srgbClr val="2B92B0"/>
                </a:solidFill>
                <a:latin typeface="Arial,Bold"/>
              </a:rPr>
              <a:t>{</a:t>
            </a:r>
          </a:p>
          <a:p>
            <a:pPr lvl="1"/>
            <a:r>
              <a:rPr lang="vi-VN"/>
              <a:t>MessageBox.</a:t>
            </a:r>
            <a:r>
              <a:rPr lang="vi-VN">
                <a:solidFill>
                  <a:srgbClr val="FF0000"/>
                </a:solidFill>
              </a:rPr>
              <a:t>Show</a:t>
            </a:r>
            <a:r>
              <a:rPr lang="vi-VN"/>
              <a:t>("Bạn chưa nhập tên File","Thông báo",MessageBoxButtons.OK,MessageBoxIcon.Information);</a:t>
            </a:r>
            <a:endParaRPr lang="en-US" b="1">
              <a:solidFill>
                <a:srgbClr val="2B92B0"/>
              </a:solidFill>
              <a:latin typeface="Arial,Bold"/>
            </a:endParaRPr>
          </a:p>
          <a:p>
            <a:r>
              <a:rPr lang="en-US" b="1" smtClean="0">
                <a:solidFill>
                  <a:srgbClr val="2B92B0"/>
                </a:solidFill>
                <a:latin typeface="Arial,Bold"/>
              </a:rPr>
              <a:t>}</a:t>
            </a:r>
          </a:p>
          <a:p>
            <a:endParaRPr lang="en-US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977920"/>
            <a:ext cx="8229600" cy="622280"/>
          </a:xfrm>
        </p:spPr>
        <p:txBody>
          <a:bodyPr/>
          <a:lstStyle/>
          <a:p>
            <a:pPr algn="just"/>
            <a:r>
              <a:rPr lang="en-US" sz="2400" smtClean="0"/>
              <a:t> </a:t>
            </a:r>
            <a:r>
              <a:rPr lang="en-US" sz="2400" smtClean="0">
                <a:solidFill>
                  <a:srgbClr val="FF0000"/>
                </a:solidFill>
              </a:rPr>
              <a:t>Demo </a:t>
            </a:r>
            <a:r>
              <a:rPr lang="en-US" sz="2400" b="0" smtClean="0"/>
              <a:t>Code Save file</a:t>
            </a:r>
            <a:endParaRPr lang="en-US" sz="2400" b="0"/>
          </a:p>
        </p:txBody>
      </p:sp>
    </p:spTree>
    <p:extLst>
      <p:ext uri="{BB962C8B-B14F-4D97-AF65-F5344CB8AC3E}">
        <p14:creationId xmlns:p14="http://schemas.microsoft.com/office/powerpoint/2010/main" val="466102122"/>
      </p:ext>
    </p:extLst>
  </p:cSld>
  <p:clrMapOvr>
    <a:masterClrMapping/>
  </p:clrMapOvr>
  <p:transition spd="med">
    <p:pull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>
                <a:solidFill>
                  <a:srgbClr val="FF0000"/>
                </a:solidFill>
              </a:rPr>
              <a:t>6</a:t>
            </a:r>
            <a:r>
              <a:rPr lang="en-US" sz="2800" smtClean="0">
                <a:solidFill>
                  <a:srgbClr val="FF0000"/>
                </a:solidFill>
              </a:rPr>
              <a:t>. Bài tập thực hành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29188"/>
          </a:xfrm>
        </p:spPr>
        <p:txBody>
          <a:bodyPr/>
          <a:lstStyle/>
          <a:p>
            <a:pPr algn="just"/>
            <a:r>
              <a:rPr lang="en-US" smtClean="0"/>
              <a:t> Hướng dẫn sinh viên làm bài tập chương 3.</a:t>
            </a:r>
            <a:endParaRPr lang="en-US" b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711593"/>
      </p:ext>
    </p:extLst>
  </p:cSld>
  <p:clrMapOvr>
    <a:masterClrMapping/>
  </p:clrMapOvr>
  <p:transition spd="med">
    <p:pull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5BAC2B8-D350-4AFF-947E-A2D5391CBBB1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4" name="WordArt 5"/>
          <p:cNvSpPr>
            <a:spLocks noChangeArrowheads="1" noChangeShapeType="1" noTextEdit="1"/>
          </p:cNvSpPr>
          <p:nvPr/>
        </p:nvSpPr>
        <p:spPr bwMode="gray">
          <a:xfrm>
            <a:off x="1981200" y="2819400"/>
            <a:ext cx="5327650" cy="1143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 smtClean="0">
                <a:ln w="3810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107763" dir="2700000" algn="ctr" rotWithShape="0">
                    <a:srgbClr val="868686">
                      <a:alpha val="50000"/>
                    </a:srgbClr>
                  </a:outerShdw>
                </a:effectLst>
                <a:cs typeface="Arial" panose="020B0604020202020204" pitchFamily="34" charset="0"/>
              </a:rPr>
              <a:t>Q &amp; A?</a:t>
            </a:r>
            <a:endParaRPr lang="en-US" sz="3600" b="1" kern="10">
              <a:ln w="38100">
                <a:solidFill>
                  <a:srgbClr val="FFFFFF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chemeClr val="accent1"/>
                  </a:gs>
                </a:gsLst>
                <a:lin ang="0" scaled="1"/>
              </a:gradFill>
              <a:effectLst>
                <a:outerShdw dist="107763" dir="2700000" algn="ctr" rotWithShape="0">
                  <a:srgbClr val="868686">
                    <a:alpha val="50000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6903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sample">
  <a:themeElements>
    <a:clrScheme name="sample 3">
      <a:dk1>
        <a:srgbClr val="2B166E"/>
      </a:dk1>
      <a:lt1>
        <a:srgbClr val="FFFFFF"/>
      </a:lt1>
      <a:dk2>
        <a:srgbClr val="1640B6"/>
      </a:dk2>
      <a:lt2>
        <a:srgbClr val="B2B2B2"/>
      </a:lt2>
      <a:accent1>
        <a:srgbClr val="48BDEC"/>
      </a:accent1>
      <a:accent2>
        <a:srgbClr val="EB984D"/>
      </a:accent2>
      <a:accent3>
        <a:srgbClr val="FFFFFF"/>
      </a:accent3>
      <a:accent4>
        <a:srgbClr val="23115D"/>
      </a:accent4>
      <a:accent5>
        <a:srgbClr val="B1DBF4"/>
      </a:accent5>
      <a:accent6>
        <a:srgbClr val="D58945"/>
      </a:accent6>
      <a:hlink>
        <a:srgbClr val="339966"/>
      </a:hlink>
      <a:folHlink>
        <a:srgbClr val="7E88E4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ample 1">
        <a:dk1>
          <a:srgbClr val="19426B"/>
        </a:dk1>
        <a:lt1>
          <a:srgbClr val="FFFFFF"/>
        </a:lt1>
        <a:dk2>
          <a:srgbClr val="008080"/>
        </a:dk2>
        <a:lt2>
          <a:srgbClr val="B2B2B2"/>
        </a:lt2>
        <a:accent1>
          <a:srgbClr val="35C9C2"/>
        </a:accent1>
        <a:accent2>
          <a:srgbClr val="398AC7"/>
        </a:accent2>
        <a:accent3>
          <a:srgbClr val="FFFFFF"/>
        </a:accent3>
        <a:accent4>
          <a:srgbClr val="14375A"/>
        </a:accent4>
        <a:accent5>
          <a:srgbClr val="AEE1DD"/>
        </a:accent5>
        <a:accent6>
          <a:srgbClr val="337DB4"/>
        </a:accent6>
        <a:hlink>
          <a:srgbClr val="CCCC00"/>
        </a:hlink>
        <a:folHlink>
          <a:srgbClr val="6D50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5095D"/>
        </a:dk1>
        <a:lt1>
          <a:srgbClr val="FFFFFF"/>
        </a:lt1>
        <a:dk2>
          <a:srgbClr val="A1537C"/>
        </a:dk2>
        <a:lt2>
          <a:srgbClr val="B2B2B2"/>
        </a:lt2>
        <a:accent1>
          <a:srgbClr val="AF8ADC"/>
        </a:accent1>
        <a:accent2>
          <a:srgbClr val="60A065"/>
        </a:accent2>
        <a:accent3>
          <a:srgbClr val="FFFFFF"/>
        </a:accent3>
        <a:accent4>
          <a:srgbClr val="1E064E"/>
        </a:accent4>
        <a:accent5>
          <a:srgbClr val="D4C4EB"/>
        </a:accent5>
        <a:accent6>
          <a:srgbClr val="56915B"/>
        </a:accent6>
        <a:hlink>
          <a:srgbClr val="8DAED9"/>
        </a:hlink>
        <a:folHlink>
          <a:srgbClr val="5974C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B166E"/>
        </a:dk1>
        <a:lt1>
          <a:srgbClr val="FFFFFF"/>
        </a:lt1>
        <a:dk2>
          <a:srgbClr val="1640B6"/>
        </a:dk2>
        <a:lt2>
          <a:srgbClr val="B2B2B2"/>
        </a:lt2>
        <a:accent1>
          <a:srgbClr val="48BDEC"/>
        </a:accent1>
        <a:accent2>
          <a:srgbClr val="EB984D"/>
        </a:accent2>
        <a:accent3>
          <a:srgbClr val="FFFFFF"/>
        </a:accent3>
        <a:accent4>
          <a:srgbClr val="23115D"/>
        </a:accent4>
        <a:accent5>
          <a:srgbClr val="B1DBF4"/>
        </a:accent5>
        <a:accent6>
          <a:srgbClr val="D58945"/>
        </a:accent6>
        <a:hlink>
          <a:srgbClr val="339966"/>
        </a:hlink>
        <a:folHlink>
          <a:srgbClr val="7E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cdb2004120l</Template>
  <TotalTime>4988</TotalTime>
  <Words>2168</Words>
  <Application>Microsoft Office PowerPoint</Application>
  <PresentationFormat>On-screen Show (4:3)</PresentationFormat>
  <Paragraphs>438</Paragraphs>
  <Slides>44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Arial</vt:lpstr>
      <vt:lpstr>Arial,Bold</vt:lpstr>
      <vt:lpstr>Calibri</vt:lpstr>
      <vt:lpstr>Times New Roman</vt:lpstr>
      <vt:lpstr>Verdana</vt:lpstr>
      <vt:lpstr>Wingdings</vt:lpstr>
      <vt:lpstr>sample</vt:lpstr>
      <vt:lpstr>Chương III:  MENUSTRIP, TOOLSTRIP VÀ COMMONDIOLOG</vt:lpstr>
      <vt:lpstr>Chương III: MENUSTRIP VÀ COMMONDIOLOG</vt:lpstr>
      <vt:lpstr>1. Thanh trình đơn (MenuStrip)</vt:lpstr>
      <vt:lpstr>1. Thanh trình đơn (MenuStrip)</vt:lpstr>
      <vt:lpstr>1. Thanh trình đơn (MenuStrip)</vt:lpstr>
      <vt:lpstr>1. Thanh trình đơn (MenuStrip)</vt:lpstr>
      <vt:lpstr>1. Thanh trình đơn (MenuStrip)</vt:lpstr>
      <vt:lpstr>1. Thanh trình đơn (MenuStrip)</vt:lpstr>
      <vt:lpstr>2. Trình đơn ngữ cảnh (Context Menu)</vt:lpstr>
      <vt:lpstr>2. Trình đơn ngữ cảnh (Context Menu)</vt:lpstr>
      <vt:lpstr>2. Trình đơn ngữ cảnh (Context Menu)</vt:lpstr>
      <vt:lpstr>3. Thanh công cụ (ToolStrip)</vt:lpstr>
      <vt:lpstr>3. Thanh công cụ (ToolStrip)</vt:lpstr>
      <vt:lpstr>3. Thanh công cụ (ToolStrip)</vt:lpstr>
      <vt:lpstr>4. Thanh trạng thái (StatusStrip)</vt:lpstr>
      <vt:lpstr>4. Thanh trạng thái (StatusStrip)</vt:lpstr>
      <vt:lpstr>5. Các hộp thoại (Common Dialog)</vt:lpstr>
      <vt:lpstr>5. Các hộp thoại (Common Dialog)</vt:lpstr>
      <vt:lpstr>5. Các hộp thoại (Common Dialog)</vt:lpstr>
      <vt:lpstr>5.1 MessageBox</vt:lpstr>
      <vt:lpstr>5.1 MessageBox</vt:lpstr>
      <vt:lpstr>5.1 MessageBox</vt:lpstr>
      <vt:lpstr>5.1 MessageBox</vt:lpstr>
      <vt:lpstr>5.1 MessageBox</vt:lpstr>
      <vt:lpstr>5.2 ColorDialog</vt:lpstr>
      <vt:lpstr>5.2 ColorDialog</vt:lpstr>
      <vt:lpstr>5.3 FontDialog</vt:lpstr>
      <vt:lpstr>5.3 FontDialog</vt:lpstr>
      <vt:lpstr>5.3 FontDialog</vt:lpstr>
      <vt:lpstr>5.4 OpenFileDialog </vt:lpstr>
      <vt:lpstr>5.4 OpenFileDialog </vt:lpstr>
      <vt:lpstr>5.4 OpenFileDialog </vt:lpstr>
      <vt:lpstr>5.4 OpenFileDialog </vt:lpstr>
      <vt:lpstr>5.4 OpenFileDialog </vt:lpstr>
      <vt:lpstr>5.4 OpenFileDialog</vt:lpstr>
      <vt:lpstr>5.4 OpenFileDialog</vt:lpstr>
      <vt:lpstr>5.4 OpenFileDialog</vt:lpstr>
      <vt:lpstr>5.5 SaveFileDialog</vt:lpstr>
      <vt:lpstr>5.5 SaveFileDialog</vt:lpstr>
      <vt:lpstr>5.5 SaveFileDialog</vt:lpstr>
      <vt:lpstr>5.5 SaveFileDialog</vt:lpstr>
      <vt:lpstr>5.5 SaveFileDialog</vt:lpstr>
      <vt:lpstr>6. Bài tập thực hành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 Template</dc:title>
  <dc:creator>MCT</dc:creator>
  <cp:lastModifiedBy>MCT</cp:lastModifiedBy>
  <cp:revision>456</cp:revision>
  <dcterms:created xsi:type="dcterms:W3CDTF">2015-07-12T04:48:02Z</dcterms:created>
  <dcterms:modified xsi:type="dcterms:W3CDTF">2017-02-22T03:31:17Z</dcterms:modified>
</cp:coreProperties>
</file>